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</p:sldIdLst>
  <p:sldSz cy="5143500" cx="9144000"/>
  <p:notesSz cx="6858000" cy="9144000"/>
  <p:embeddedFontLst>
    <p:embeddedFont>
      <p:font typeface="Proxima Nova"/>
      <p:regular r:id="rId120"/>
      <p:bold r:id="rId121"/>
      <p:italic r:id="rId122"/>
      <p:boldItalic r:id="rId123"/>
    </p:embeddedFont>
    <p:embeddedFont>
      <p:font typeface="Merriweather"/>
      <p:regular r:id="rId124"/>
      <p:bold r:id="rId125"/>
      <p:italic r:id="rId126"/>
      <p:boldItalic r:id="rId1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27" Type="http://schemas.openxmlformats.org/officeDocument/2006/relationships/font" Target="fonts/Merriweather-boldItalic.fntdata"/><Relationship Id="rId126" Type="http://schemas.openxmlformats.org/officeDocument/2006/relationships/font" Target="fonts/Merriweather-italic.fntdata"/><Relationship Id="rId26" Type="http://schemas.openxmlformats.org/officeDocument/2006/relationships/slide" Target="slides/slide21.xml"/><Relationship Id="rId121" Type="http://schemas.openxmlformats.org/officeDocument/2006/relationships/font" Target="fonts/ProximaNova-bold.fntdata"/><Relationship Id="rId25" Type="http://schemas.openxmlformats.org/officeDocument/2006/relationships/slide" Target="slides/slide20.xml"/><Relationship Id="rId120" Type="http://schemas.openxmlformats.org/officeDocument/2006/relationships/font" Target="fonts/ProximaNova-regular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125" Type="http://schemas.openxmlformats.org/officeDocument/2006/relationships/font" Target="fonts/Merriweather-bold.fntdata"/><Relationship Id="rId29" Type="http://schemas.openxmlformats.org/officeDocument/2006/relationships/slide" Target="slides/slide24.xml"/><Relationship Id="rId124" Type="http://schemas.openxmlformats.org/officeDocument/2006/relationships/font" Target="fonts/Merriweather-regular.fntdata"/><Relationship Id="rId123" Type="http://schemas.openxmlformats.org/officeDocument/2006/relationships/font" Target="fonts/ProximaNova-boldItalic.fntdata"/><Relationship Id="rId122" Type="http://schemas.openxmlformats.org/officeDocument/2006/relationships/font" Target="fonts/ProximaNova-italic.fntdata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9" Type="http://schemas.openxmlformats.org/officeDocument/2006/relationships/slide" Target="slides/slide114.xml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slide" Target="slides/slide109.xml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84c7e2731e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84c7e2731e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4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384c7e2731e_0_18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6" name="Google Shape;1186;g384c7e2731e_0_18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384c7e2731e_0_18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4" name="Google Shape;1194;g384c7e2731e_0_18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84c7e2731e_0_19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84c7e2731e_0_19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8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384c7e2731e_0_19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384c7e2731e_0_19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384c7e2731e_0_19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384c7e2731e_0_19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g384c7e2731e_0_19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9" name="Google Shape;1239;g384c7e2731e_0_19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384c7e2731e_0_19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7" name="Google Shape;1257;g384c7e2731e_0_19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384c7e2731e_0_19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384c7e2731e_0_19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384c7e2731e_0_16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6" name="Google Shape;1296;g384c7e2731e_0_16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384c7e2731e_0_16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5" name="Google Shape;1305;g384c7e2731e_0_16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84c7e2731e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84c7e2731e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g384c7e2731e_0_16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4" name="Google Shape;1314;g384c7e2731e_0_16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8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384c7e2731e_0_16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384c7e2731e_0_1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384c7e2731e_0_17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384c7e2731e_0_17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g384c7e2731e_0_15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9" name="Google Shape;1339;g384c7e2731e_0_15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3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g384c7e2731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5" name="Google Shape;1345;g384c7e2731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84c7e2731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84c7e2731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842351b608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842351b608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842351b608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842351b608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84c7e2731e_0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84c7e2731e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84c7e2731e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84c7e2731e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84c7e2731e_0_4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84c7e2731e_0_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84c7e2731e_0_4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84c7e2731e_0_4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84c7e2731e_0_1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84c7e2731e_0_1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84c7e2731e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84c7e2731e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84c7e2731e_0_1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84c7e2731e_0_1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84c7e2731e_0_4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84c7e2731e_0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84c7e2731e_0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84c7e2731e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84c7e2731e_0_4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84c7e2731e_0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84c7e2731e_0_4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84c7e2731e_0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84c7e2731e_0_4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84c7e2731e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84c7e2731e_0_8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84c7e2731e_0_8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84c7e2731e_0_6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84c7e2731e_0_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84c7e2731e_0_8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84c7e2731e_0_8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84c7e2731e_0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84c7e2731e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842351b608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842351b608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842351b608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3842351b608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84c7e2731e_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84c7e2731e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84c7e2731e_0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84c7e2731e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84c7e2731e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84c7e2731e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84c7e2731e_0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384c7e2731e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84c7e2731e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84c7e2731e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84c7e2731e_0_9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84c7e2731e_0_9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84c7e2731e_0_9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384c7e2731e_0_9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84c7e2731e_0_9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84c7e2731e_0_9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842351b608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842351b608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84c7e2731e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84c7e2731e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84c7e2731e_0_9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84c7e2731e_0_9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84c7e2731e_0_9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384c7e2731e_0_9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384c7e2731e_0_10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384c7e2731e_0_10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3842351b608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3842351b608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384c7e2731e_0_10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384c7e2731e_0_10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384c7e2731e_0_10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384c7e2731e_0_10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384c7e2731e_0_10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384c7e2731e_0_10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84c7e2731e_0_1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384c7e2731e_0_1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84c7e2731e_0_1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384c7e2731e_0_1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384c7e2731e_0_1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384c7e2731e_0_1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84c7e2731e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84c7e2731e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84c7e2731e_0_1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384c7e2731e_0_1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84c7e2731e_0_1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84c7e2731e_0_1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842351b608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3842351b608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384c7e2731e_0_1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384c7e2731e_0_1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384c7e2731e_0_1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384c7e2731e_0_1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384c7e2731e_0_1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384c7e2731e_0_1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384c7e2731e_0_1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384c7e2731e_0_1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384c7e2731e_0_1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384c7e2731e_0_1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384c7e2731e_0_13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384c7e2731e_0_1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384c7e2731e_0_1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384c7e2731e_0_1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84c7e2731e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84c7e2731e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384c7e2731e_0_1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384c7e2731e_0_1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384c7e2731e_0_14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384c7e2731e_0_1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84c7e2731e_0_1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84c7e2731e_0_1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84c7e2731e_0_14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84c7e2731e_0_1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84c7e2731e_0_1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384c7e2731e_0_1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384c7e2731e_0_1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384c7e2731e_0_1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384c7e2731e_0_1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384c7e2731e_0_1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384c7e2731e_0_14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384c7e2731e_0_1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384c7e2731e_0_14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384c7e2731e_0_1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384c7e2731e_0_14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384c7e2731e_0_1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84c7e2731e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84c7e2731e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384c7e2731e_0_14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384c7e2731e_0_1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384c7e2731e_0_14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384c7e2731e_0_1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384c7e2731e_0_15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384c7e2731e_0_15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84c7e2731e_0_15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384c7e2731e_0_1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384c7e2731e_0_15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384c7e2731e_0_1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384c7e2731e_0_15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384c7e2731e_0_15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384c7e2731e_0_15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384c7e2731e_0_15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384c7e2731e_0_15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384c7e2731e_0_15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384c7e2731e_0_15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384c7e2731e_0_15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384c7e2731e_0_15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384c7e2731e_0_15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84c7e2731e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84c7e2731e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384c7e2731e_0_1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384c7e2731e_0_1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3842351b608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3842351b608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384c7e2731e_0_15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384c7e2731e_0_15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384c7e2731e_0_16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384c7e2731e_0_16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384c7e2731e_0_15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384c7e2731e_0_15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384c7e2731e_0_16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384c7e2731e_0_16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384c7e2731e_0_16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384c7e2731e_0_16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384c7e2731e_0_16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384c7e2731e_0_16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384c7e2731e_0_16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384c7e2731e_0_16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384c7e2731e_0_16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g384c7e2731e_0_16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84c7e2731e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84c7e2731e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384c7e2731e_0_17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384c7e2731e_0_17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384c7e2731e_0_17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384c7e2731e_0_17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384c7e2731e_0_17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384c7e2731e_0_17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384c7e2731e_0_17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384c7e2731e_0_17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384c7e2731e_0_17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384c7e2731e_0_17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g384c7e2731e_0_18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8" name="Google Shape;1128;g384c7e2731e_0_18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384c7e2731e_0_17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9" name="Google Shape;1159;g384c7e2731e_0_17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384c7e2731e_0_18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384c7e2731e_0_18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384c7e2731e_0_18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2" name="Google Shape;1172;g384c7e2731e_0_18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384c7e2731e_0_18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Google Shape;1179;g384c7e2731e_0_18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47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47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47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48.png"/><Relationship Id="rId4" Type="http://schemas.openxmlformats.org/officeDocument/2006/relationships/image" Target="../media/image40.png"/><Relationship Id="rId5" Type="http://schemas.openxmlformats.org/officeDocument/2006/relationships/image" Target="../media/image38.png"/><Relationship Id="rId6" Type="http://schemas.openxmlformats.org/officeDocument/2006/relationships/image" Target="../media/image35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48.png"/><Relationship Id="rId4" Type="http://schemas.openxmlformats.org/officeDocument/2006/relationships/image" Target="../media/image40.png"/><Relationship Id="rId5" Type="http://schemas.openxmlformats.org/officeDocument/2006/relationships/image" Target="../media/image38.png"/><Relationship Id="rId6" Type="http://schemas.openxmlformats.org/officeDocument/2006/relationships/image" Target="../media/image35.png"/><Relationship Id="rId7" Type="http://schemas.openxmlformats.org/officeDocument/2006/relationships/image" Target="../media/image41.png"/><Relationship Id="rId8" Type="http://schemas.openxmlformats.org/officeDocument/2006/relationships/image" Target="../media/image45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48.png"/><Relationship Id="rId4" Type="http://schemas.openxmlformats.org/officeDocument/2006/relationships/image" Target="../media/image40.png"/><Relationship Id="rId9" Type="http://schemas.openxmlformats.org/officeDocument/2006/relationships/image" Target="../media/image56.png"/><Relationship Id="rId5" Type="http://schemas.openxmlformats.org/officeDocument/2006/relationships/image" Target="../media/image38.png"/><Relationship Id="rId6" Type="http://schemas.openxmlformats.org/officeDocument/2006/relationships/image" Target="../media/image35.png"/><Relationship Id="rId7" Type="http://schemas.openxmlformats.org/officeDocument/2006/relationships/image" Target="../media/image41.png"/><Relationship Id="rId8" Type="http://schemas.openxmlformats.org/officeDocument/2006/relationships/image" Target="../media/image45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48.png"/><Relationship Id="rId4" Type="http://schemas.openxmlformats.org/officeDocument/2006/relationships/image" Target="../media/image40.png"/><Relationship Id="rId9" Type="http://schemas.openxmlformats.org/officeDocument/2006/relationships/image" Target="../media/image56.png"/><Relationship Id="rId5" Type="http://schemas.openxmlformats.org/officeDocument/2006/relationships/image" Target="../media/image38.png"/><Relationship Id="rId6" Type="http://schemas.openxmlformats.org/officeDocument/2006/relationships/image" Target="../media/image35.png"/><Relationship Id="rId7" Type="http://schemas.openxmlformats.org/officeDocument/2006/relationships/image" Target="../media/image41.png"/><Relationship Id="rId8" Type="http://schemas.openxmlformats.org/officeDocument/2006/relationships/image" Target="../media/image45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48.png"/><Relationship Id="rId4" Type="http://schemas.openxmlformats.org/officeDocument/2006/relationships/image" Target="../media/image40.png"/><Relationship Id="rId10" Type="http://schemas.openxmlformats.org/officeDocument/2006/relationships/image" Target="../media/image58.png"/><Relationship Id="rId9" Type="http://schemas.openxmlformats.org/officeDocument/2006/relationships/image" Target="../media/image56.png"/><Relationship Id="rId5" Type="http://schemas.openxmlformats.org/officeDocument/2006/relationships/image" Target="../media/image38.png"/><Relationship Id="rId6" Type="http://schemas.openxmlformats.org/officeDocument/2006/relationships/image" Target="../media/image35.png"/><Relationship Id="rId7" Type="http://schemas.openxmlformats.org/officeDocument/2006/relationships/image" Target="../media/image41.png"/><Relationship Id="rId8" Type="http://schemas.openxmlformats.org/officeDocument/2006/relationships/image" Target="../media/image45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8.xml"/><Relationship Id="rId3" Type="http://schemas.openxmlformats.org/officeDocument/2006/relationships/hyperlink" Target="http://drive.google.com/file/d/1nurZHkXxrufrrHcuRmVaNeEsMZgisYOQ/view" TargetMode="External"/><Relationship Id="rId4" Type="http://schemas.openxmlformats.org/officeDocument/2006/relationships/image" Target="../media/image57.jpg"/><Relationship Id="rId5" Type="http://schemas.openxmlformats.org/officeDocument/2006/relationships/hyperlink" Target="http://drive.google.com/file/d/14WV384eqrkflUezwYUVmnhxI_aAb2m-3/view" TargetMode="External"/><Relationship Id="rId6" Type="http://schemas.openxmlformats.org/officeDocument/2006/relationships/image" Target="../media/image52.jp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9.xml"/><Relationship Id="rId3" Type="http://schemas.openxmlformats.org/officeDocument/2006/relationships/hyperlink" Target="http://drive.google.com/file/d/1mzmFwhpDUJtgfS6NvO-x0ZLwwXNs7UZY/view" TargetMode="External"/><Relationship Id="rId4" Type="http://schemas.openxmlformats.org/officeDocument/2006/relationships/image" Target="../media/image33.jpg"/><Relationship Id="rId5" Type="http://schemas.openxmlformats.org/officeDocument/2006/relationships/hyperlink" Target="http://drive.google.com/file/d/11NFuWocPvxubS3yze9GIE5GVOysgZgZ-/view" TargetMode="External"/><Relationship Id="rId6" Type="http://schemas.openxmlformats.org/officeDocument/2006/relationships/image" Target="../media/image5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0.xml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63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3.xml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4.xml"/><Relationship Id="rId3" Type="http://schemas.openxmlformats.org/officeDocument/2006/relationships/hyperlink" Target="http://windy.com" TargetMode="External"/><Relationship Id="rId4" Type="http://schemas.openxmlformats.org/officeDocument/2006/relationships/hyperlink" Target="https://www.youtube.com/watch?v=79TbtomUD-o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23.png"/><Relationship Id="rId6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2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4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Relationship Id="rId7" Type="http://schemas.openxmlformats.org/officeDocument/2006/relationships/image" Target="../media/image2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4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Relationship Id="rId7" Type="http://schemas.openxmlformats.org/officeDocument/2006/relationships/image" Target="../media/image2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4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Relationship Id="rId7" Type="http://schemas.openxmlformats.org/officeDocument/2006/relationships/image" Target="../media/image3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9.png"/><Relationship Id="rId4" Type="http://schemas.openxmlformats.org/officeDocument/2006/relationships/image" Target="../media/image32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9.png"/><Relationship Id="rId4" Type="http://schemas.openxmlformats.org/officeDocument/2006/relationships/image" Target="../media/image32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3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28.png"/><Relationship Id="rId7" Type="http://schemas.openxmlformats.org/officeDocument/2006/relationships/image" Target="../media/image48.png"/><Relationship Id="rId8" Type="http://schemas.openxmlformats.org/officeDocument/2006/relationships/image" Target="../media/image37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1.gif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8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hyperlink" Target="http://drive.google.com/file/d/1nurZHkXxrufrrHcuRmVaNeEsMZgisYOQ/view" TargetMode="External"/><Relationship Id="rId4" Type="http://schemas.openxmlformats.org/officeDocument/2006/relationships/image" Target="../media/image30.png"/><Relationship Id="rId5" Type="http://schemas.openxmlformats.org/officeDocument/2006/relationships/hyperlink" Target="http://drive.google.com/file/d/1mzmFwhpDUJtgfS6NvO-x0ZLwwXNs7UZY/view" TargetMode="External"/><Relationship Id="rId6" Type="http://schemas.openxmlformats.org/officeDocument/2006/relationships/image" Target="../media/image33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hyperlink" Target="https://sites.google.com/view/learning-to-simulate/home#h.p_hjnaJ6k8y0wo" TargetMode="External"/><Relationship Id="rId4" Type="http://schemas.openxmlformats.org/officeDocument/2006/relationships/image" Target="../media/image43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9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5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39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60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39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3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51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10" Type="http://schemas.openxmlformats.org/officeDocument/2006/relationships/image" Target="../media/image42.png"/><Relationship Id="rId9" Type="http://schemas.openxmlformats.org/officeDocument/2006/relationships/image" Target="../media/image40.png"/><Relationship Id="rId5" Type="http://schemas.openxmlformats.org/officeDocument/2006/relationships/image" Target="../media/image18.png"/><Relationship Id="rId6" Type="http://schemas.openxmlformats.org/officeDocument/2006/relationships/image" Target="../media/image28.png"/><Relationship Id="rId7" Type="http://schemas.openxmlformats.org/officeDocument/2006/relationships/image" Target="../media/image48.png"/><Relationship Id="rId8" Type="http://schemas.openxmlformats.org/officeDocument/2006/relationships/image" Target="../media/image37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11" Type="http://schemas.openxmlformats.org/officeDocument/2006/relationships/image" Target="../media/image41.png"/><Relationship Id="rId10" Type="http://schemas.openxmlformats.org/officeDocument/2006/relationships/image" Target="../media/image42.png"/><Relationship Id="rId12" Type="http://schemas.openxmlformats.org/officeDocument/2006/relationships/image" Target="../media/image45.png"/><Relationship Id="rId9" Type="http://schemas.openxmlformats.org/officeDocument/2006/relationships/image" Target="../media/image40.png"/><Relationship Id="rId5" Type="http://schemas.openxmlformats.org/officeDocument/2006/relationships/image" Target="../media/image18.png"/><Relationship Id="rId6" Type="http://schemas.openxmlformats.org/officeDocument/2006/relationships/image" Target="../media/image28.png"/><Relationship Id="rId7" Type="http://schemas.openxmlformats.org/officeDocument/2006/relationships/image" Target="../media/image48.png"/><Relationship Id="rId8" Type="http://schemas.openxmlformats.org/officeDocument/2006/relationships/image" Target="../media/image37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11" Type="http://schemas.openxmlformats.org/officeDocument/2006/relationships/image" Target="../media/image41.png"/><Relationship Id="rId10" Type="http://schemas.openxmlformats.org/officeDocument/2006/relationships/image" Target="../media/image42.png"/><Relationship Id="rId12" Type="http://schemas.openxmlformats.org/officeDocument/2006/relationships/image" Target="../media/image45.png"/><Relationship Id="rId9" Type="http://schemas.openxmlformats.org/officeDocument/2006/relationships/image" Target="../media/image40.png"/><Relationship Id="rId5" Type="http://schemas.openxmlformats.org/officeDocument/2006/relationships/image" Target="../media/image18.png"/><Relationship Id="rId6" Type="http://schemas.openxmlformats.org/officeDocument/2006/relationships/image" Target="../media/image28.png"/><Relationship Id="rId7" Type="http://schemas.openxmlformats.org/officeDocument/2006/relationships/image" Target="../media/image48.png"/><Relationship Id="rId8" Type="http://schemas.openxmlformats.org/officeDocument/2006/relationships/image" Target="../media/image37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66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46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46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Differentiable Fluids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510450" y="3182350"/>
            <a:ext cx="8123100" cy="12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Shrey J. Patel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Advisor:</a:t>
            </a:r>
            <a:r>
              <a:rPr lang="en"/>
              <a:t> Prof. Ming Lin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128" name="Google Shape;128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Differentiable Fluid Simulation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Interactions with the physical system/simulation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Inverse, control and learning (i.e. optimization) problems can benefit from gradient information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Diff. Sim. provides gradients of optimization objective w.r.t. </a:t>
            </a:r>
            <a:r>
              <a:rPr lang="en"/>
              <a:t>p</a:t>
            </a:r>
            <a:r>
              <a:rPr lang="en"/>
              <a:t>arameters and inputs</a:t>
            </a:r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1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Differentiating the Pressure Solve</a:t>
            </a:r>
            <a:endParaRPr/>
          </a:p>
        </p:txBody>
      </p:sp>
      <p:sp>
        <p:nvSpPr>
          <p:cNvPr id="1189" name="Google Shape;1189;p112"/>
          <p:cNvSpPr txBox="1"/>
          <p:nvPr>
            <p:ph idx="1" type="body"/>
          </p:nvPr>
        </p:nvSpPr>
        <p:spPr>
          <a:xfrm>
            <a:off x="311700" y="1152475"/>
            <a:ext cx="8520600" cy="33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use adjoint method[14] for computing </a:t>
            </a:r>
            <a:r>
              <a:rPr lang="en"/>
              <a:t>gradients</a:t>
            </a:r>
            <a:r>
              <a:rPr lang="en"/>
              <a:t> of pressure solve </a:t>
            </a:r>
            <a:endParaRPr/>
          </a:p>
        </p:txBody>
      </p:sp>
      <p:sp>
        <p:nvSpPr>
          <p:cNvPr id="1190" name="Google Shape;1190;p112"/>
          <p:cNvSpPr txBox="1"/>
          <p:nvPr/>
        </p:nvSpPr>
        <p:spPr>
          <a:xfrm>
            <a:off x="5122825" y="4795150"/>
            <a:ext cx="4021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[14] Lions et al. Optimal Control of Systems Governed by Partial Differential Equations</a:t>
            </a: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91" name="Google Shape;1191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7540" y="1624838"/>
            <a:ext cx="2248918" cy="946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Differentiating the Pressure Solve</a:t>
            </a:r>
            <a:endParaRPr/>
          </a:p>
        </p:txBody>
      </p:sp>
      <p:sp>
        <p:nvSpPr>
          <p:cNvPr id="1197" name="Google Shape;1197;p113"/>
          <p:cNvSpPr txBox="1"/>
          <p:nvPr>
            <p:ph idx="1" type="body"/>
          </p:nvPr>
        </p:nvSpPr>
        <p:spPr>
          <a:xfrm>
            <a:off x="311700" y="1152475"/>
            <a:ext cx="8520600" cy="36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use adjoint method[14] for computing gradients of pressure solve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Advantage: </a:t>
            </a:r>
            <a:r>
              <a:rPr lang="en"/>
              <a:t>Massively</a:t>
            </a:r>
            <a:r>
              <a:rPr lang="en"/>
              <a:t> reduces the cost of computing the solution of the linear system. (If X has n columns, then n linear solves would be required earlier) </a:t>
            </a:r>
            <a:endParaRPr/>
          </a:p>
        </p:txBody>
      </p:sp>
      <p:sp>
        <p:nvSpPr>
          <p:cNvPr id="1198" name="Google Shape;1198;p113"/>
          <p:cNvSpPr txBox="1"/>
          <p:nvPr/>
        </p:nvSpPr>
        <p:spPr>
          <a:xfrm>
            <a:off x="5122825" y="4795150"/>
            <a:ext cx="4021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[14] Lions et al. Optimal Control of Systems Governed by Partial Differential Equations</a:t>
            </a: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99" name="Google Shape;1199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7540" y="1714463"/>
            <a:ext cx="2248918" cy="946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1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Differentiating the Pressure Solve</a:t>
            </a:r>
            <a:endParaRPr/>
          </a:p>
        </p:txBody>
      </p:sp>
      <p:sp>
        <p:nvSpPr>
          <p:cNvPr id="1205" name="Google Shape;1205;p114"/>
          <p:cNvSpPr txBox="1"/>
          <p:nvPr>
            <p:ph idx="1" type="body"/>
          </p:nvPr>
        </p:nvSpPr>
        <p:spPr>
          <a:xfrm>
            <a:off x="311700" y="1152475"/>
            <a:ext cx="8520600" cy="36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use adjoint method[14] for computing gradients of pressure solve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Advantage: Massively reduces the cost of computing the solution of the linear system. (If X has n columns, then n linear solves would be required earlier)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 our case, matrix X is dp/dq and vector z is a local variable, ‘adjoint pressure’ </a:t>
            </a:r>
            <a:endParaRPr/>
          </a:p>
        </p:txBody>
      </p:sp>
      <p:sp>
        <p:nvSpPr>
          <p:cNvPr id="1206" name="Google Shape;1206;p114"/>
          <p:cNvSpPr txBox="1"/>
          <p:nvPr/>
        </p:nvSpPr>
        <p:spPr>
          <a:xfrm>
            <a:off x="5122825" y="4795150"/>
            <a:ext cx="4021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[14] Lions et al. Optimal Control of Systems Governed by Partial Differential Equations</a:t>
            </a: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207" name="Google Shape;1207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7540" y="1714463"/>
            <a:ext cx="2248918" cy="946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1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Differentiating the Pressure Solve</a:t>
            </a:r>
            <a:endParaRPr/>
          </a:p>
        </p:txBody>
      </p:sp>
      <p:sp>
        <p:nvSpPr>
          <p:cNvPr id="1213" name="Google Shape;1213;p115"/>
          <p:cNvSpPr/>
          <p:nvPr/>
        </p:nvSpPr>
        <p:spPr>
          <a:xfrm>
            <a:off x="1422114" y="1472652"/>
            <a:ext cx="1105200" cy="444600"/>
          </a:xfrm>
          <a:prstGeom prst="rect">
            <a:avLst/>
          </a:prstGeom>
          <a:solidFill>
            <a:srgbClr val="6D9EEB"/>
          </a:solidFill>
          <a:ln cap="flat" cmpd="sng" w="6700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4325" lIns="64325" spcFirstLastPara="1" rIns="64325" wrap="square" tIns="64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Pressure 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Solve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214" name="Google Shape;1214;p115"/>
          <p:cNvCxnSpPr/>
          <p:nvPr/>
        </p:nvCxnSpPr>
        <p:spPr>
          <a:xfrm>
            <a:off x="2527209" y="1695209"/>
            <a:ext cx="927300" cy="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15" name="Google Shape;1215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2227" y="1380650"/>
            <a:ext cx="757335" cy="27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6" name="Google Shape;1216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340" y="1380676"/>
            <a:ext cx="678623" cy="276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7" name="Google Shape;1217;p115"/>
          <p:cNvCxnSpPr/>
          <p:nvPr/>
        </p:nvCxnSpPr>
        <p:spPr>
          <a:xfrm flipH="1" rot="10800000">
            <a:off x="898925" y="1694798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18" name="Google Shape;1218;p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2372181"/>
            <a:ext cx="3575351" cy="921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Google Shape;1219;p1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1072" y="3695149"/>
            <a:ext cx="1796599" cy="800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1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Differentiating the Pressure Solve</a:t>
            </a:r>
            <a:endParaRPr/>
          </a:p>
        </p:txBody>
      </p:sp>
      <p:sp>
        <p:nvSpPr>
          <p:cNvPr id="1225" name="Google Shape;1225;p116"/>
          <p:cNvSpPr/>
          <p:nvPr/>
        </p:nvSpPr>
        <p:spPr>
          <a:xfrm>
            <a:off x="1422114" y="1472652"/>
            <a:ext cx="1105200" cy="444600"/>
          </a:xfrm>
          <a:prstGeom prst="rect">
            <a:avLst/>
          </a:prstGeom>
          <a:solidFill>
            <a:srgbClr val="6D9EEB"/>
          </a:solidFill>
          <a:ln cap="flat" cmpd="sng" w="6700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4325" lIns="64325" spcFirstLastPara="1" rIns="64325" wrap="square" tIns="64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Pressure 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Solve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226" name="Google Shape;1226;p116"/>
          <p:cNvCxnSpPr/>
          <p:nvPr/>
        </p:nvCxnSpPr>
        <p:spPr>
          <a:xfrm>
            <a:off x="2527209" y="1695209"/>
            <a:ext cx="927300" cy="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27" name="Google Shape;1227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2227" y="1380650"/>
            <a:ext cx="757335" cy="27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340" y="1380676"/>
            <a:ext cx="678623" cy="276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9" name="Google Shape;1229;p116"/>
          <p:cNvCxnSpPr/>
          <p:nvPr/>
        </p:nvCxnSpPr>
        <p:spPr>
          <a:xfrm flipH="1" rot="10800000">
            <a:off x="898925" y="1694798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30" name="Google Shape;1230;p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2372181"/>
            <a:ext cx="3575351" cy="921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1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1072" y="3695149"/>
            <a:ext cx="1796599" cy="800124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116"/>
          <p:cNvSpPr/>
          <p:nvPr/>
        </p:nvSpPr>
        <p:spPr>
          <a:xfrm>
            <a:off x="6076789" y="1518902"/>
            <a:ext cx="1105200" cy="444600"/>
          </a:xfrm>
          <a:prstGeom prst="rect">
            <a:avLst/>
          </a:prstGeom>
          <a:solidFill>
            <a:srgbClr val="6D9EEB"/>
          </a:solidFill>
          <a:ln cap="flat" cmpd="sng" w="6700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4325" lIns="64325" spcFirstLastPara="1" rIns="64325" wrap="square" tIns="64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Adjoint Pressure 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Solve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233" name="Google Shape;1233;p116"/>
          <p:cNvCxnSpPr/>
          <p:nvPr/>
        </p:nvCxnSpPr>
        <p:spPr>
          <a:xfrm>
            <a:off x="7181884" y="1741459"/>
            <a:ext cx="927300" cy="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234" name="Google Shape;1234;p116"/>
          <p:cNvCxnSpPr/>
          <p:nvPr/>
        </p:nvCxnSpPr>
        <p:spPr>
          <a:xfrm flipH="1" rot="10800000">
            <a:off x="5553600" y="1741048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pic>
        <p:nvPicPr>
          <p:cNvPr id="1235" name="Google Shape;1235;p1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45950" y="1212937"/>
            <a:ext cx="1393200" cy="48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Google Shape;1236;p1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62550" y="1212924"/>
            <a:ext cx="1150298" cy="48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1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Differentiating the Pressure Solve</a:t>
            </a:r>
            <a:endParaRPr/>
          </a:p>
        </p:txBody>
      </p:sp>
      <p:sp>
        <p:nvSpPr>
          <p:cNvPr id="1242" name="Google Shape;1242;p117"/>
          <p:cNvSpPr/>
          <p:nvPr/>
        </p:nvSpPr>
        <p:spPr>
          <a:xfrm>
            <a:off x="1422114" y="1472652"/>
            <a:ext cx="1105200" cy="444600"/>
          </a:xfrm>
          <a:prstGeom prst="rect">
            <a:avLst/>
          </a:prstGeom>
          <a:solidFill>
            <a:srgbClr val="6D9EEB"/>
          </a:solidFill>
          <a:ln cap="flat" cmpd="sng" w="6700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4325" lIns="64325" spcFirstLastPara="1" rIns="64325" wrap="square" tIns="64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Pressure 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Solve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243" name="Google Shape;1243;p117"/>
          <p:cNvCxnSpPr/>
          <p:nvPr/>
        </p:nvCxnSpPr>
        <p:spPr>
          <a:xfrm>
            <a:off x="2527209" y="1695209"/>
            <a:ext cx="927300" cy="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44" name="Google Shape;1244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2227" y="1380650"/>
            <a:ext cx="757335" cy="27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" name="Google Shape;1245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340" y="1380676"/>
            <a:ext cx="678623" cy="276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6" name="Google Shape;1246;p117"/>
          <p:cNvCxnSpPr/>
          <p:nvPr/>
        </p:nvCxnSpPr>
        <p:spPr>
          <a:xfrm flipH="1" rot="10800000">
            <a:off x="898925" y="1694798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47" name="Google Shape;1247;p1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2372181"/>
            <a:ext cx="3575351" cy="921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8" name="Google Shape;1248;p1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1072" y="3695149"/>
            <a:ext cx="1796599" cy="800124"/>
          </a:xfrm>
          <a:prstGeom prst="rect">
            <a:avLst/>
          </a:prstGeom>
          <a:noFill/>
          <a:ln>
            <a:noFill/>
          </a:ln>
        </p:spPr>
      </p:pic>
      <p:sp>
        <p:nvSpPr>
          <p:cNvPr id="1249" name="Google Shape;1249;p117"/>
          <p:cNvSpPr/>
          <p:nvPr/>
        </p:nvSpPr>
        <p:spPr>
          <a:xfrm>
            <a:off x="6076789" y="1518902"/>
            <a:ext cx="1105200" cy="444600"/>
          </a:xfrm>
          <a:prstGeom prst="rect">
            <a:avLst/>
          </a:prstGeom>
          <a:solidFill>
            <a:srgbClr val="6D9EEB"/>
          </a:solidFill>
          <a:ln cap="flat" cmpd="sng" w="6700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4325" lIns="64325" spcFirstLastPara="1" rIns="64325" wrap="square" tIns="64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Adjoint Pressure 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Solve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250" name="Google Shape;1250;p117"/>
          <p:cNvCxnSpPr/>
          <p:nvPr/>
        </p:nvCxnSpPr>
        <p:spPr>
          <a:xfrm>
            <a:off x="7181884" y="1741459"/>
            <a:ext cx="927300" cy="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251" name="Google Shape;1251;p117"/>
          <p:cNvCxnSpPr/>
          <p:nvPr/>
        </p:nvCxnSpPr>
        <p:spPr>
          <a:xfrm flipH="1" rot="10800000">
            <a:off x="5553600" y="1741048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pic>
        <p:nvPicPr>
          <p:cNvPr id="1252" name="Google Shape;1252;p1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45950" y="1212937"/>
            <a:ext cx="1393200" cy="48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3" name="Google Shape;1253;p1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62550" y="1212924"/>
            <a:ext cx="1150298" cy="48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1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71997" y="2433855"/>
            <a:ext cx="4561228" cy="44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1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Differentiating the Pressure Solve</a:t>
            </a:r>
            <a:endParaRPr/>
          </a:p>
        </p:txBody>
      </p:sp>
      <p:sp>
        <p:nvSpPr>
          <p:cNvPr id="1260" name="Google Shape;1260;p118"/>
          <p:cNvSpPr/>
          <p:nvPr/>
        </p:nvSpPr>
        <p:spPr>
          <a:xfrm>
            <a:off x="1422114" y="1472652"/>
            <a:ext cx="1105200" cy="444600"/>
          </a:xfrm>
          <a:prstGeom prst="rect">
            <a:avLst/>
          </a:prstGeom>
          <a:solidFill>
            <a:srgbClr val="6D9EEB"/>
          </a:solidFill>
          <a:ln cap="flat" cmpd="sng" w="6700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4325" lIns="64325" spcFirstLastPara="1" rIns="64325" wrap="square" tIns="64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Pressure 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Solve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261" name="Google Shape;1261;p118"/>
          <p:cNvCxnSpPr/>
          <p:nvPr/>
        </p:nvCxnSpPr>
        <p:spPr>
          <a:xfrm>
            <a:off x="2527209" y="1695209"/>
            <a:ext cx="927300" cy="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62" name="Google Shape;1262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2227" y="1380650"/>
            <a:ext cx="757335" cy="27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3" name="Google Shape;1263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340" y="1380676"/>
            <a:ext cx="678623" cy="276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4" name="Google Shape;1264;p118"/>
          <p:cNvCxnSpPr/>
          <p:nvPr/>
        </p:nvCxnSpPr>
        <p:spPr>
          <a:xfrm flipH="1" rot="10800000">
            <a:off x="898925" y="1694798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65" name="Google Shape;1265;p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2372181"/>
            <a:ext cx="3575351" cy="921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6" name="Google Shape;1266;p1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1072" y="3695149"/>
            <a:ext cx="1796599" cy="800124"/>
          </a:xfrm>
          <a:prstGeom prst="rect">
            <a:avLst/>
          </a:prstGeom>
          <a:noFill/>
          <a:ln>
            <a:noFill/>
          </a:ln>
        </p:spPr>
      </p:pic>
      <p:sp>
        <p:nvSpPr>
          <p:cNvPr id="1267" name="Google Shape;1267;p118"/>
          <p:cNvSpPr/>
          <p:nvPr/>
        </p:nvSpPr>
        <p:spPr>
          <a:xfrm>
            <a:off x="6076789" y="1518902"/>
            <a:ext cx="1105200" cy="444600"/>
          </a:xfrm>
          <a:prstGeom prst="rect">
            <a:avLst/>
          </a:prstGeom>
          <a:solidFill>
            <a:srgbClr val="6D9EEB"/>
          </a:solidFill>
          <a:ln cap="flat" cmpd="sng" w="6700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4325" lIns="64325" spcFirstLastPara="1" rIns="64325" wrap="square" tIns="64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Adjoint Pressure 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Solve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268" name="Google Shape;1268;p118"/>
          <p:cNvCxnSpPr/>
          <p:nvPr/>
        </p:nvCxnSpPr>
        <p:spPr>
          <a:xfrm>
            <a:off x="7181884" y="1741459"/>
            <a:ext cx="927300" cy="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269" name="Google Shape;1269;p118"/>
          <p:cNvCxnSpPr/>
          <p:nvPr/>
        </p:nvCxnSpPr>
        <p:spPr>
          <a:xfrm flipH="1" rot="10800000">
            <a:off x="5553600" y="1741048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pic>
        <p:nvPicPr>
          <p:cNvPr id="1270" name="Google Shape;1270;p1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45950" y="1212937"/>
            <a:ext cx="1393200" cy="48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1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62550" y="1212924"/>
            <a:ext cx="1150298" cy="48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1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71997" y="2433855"/>
            <a:ext cx="4561228" cy="4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3" name="Google Shape;1273;p118"/>
          <p:cNvSpPr/>
          <p:nvPr/>
        </p:nvSpPr>
        <p:spPr>
          <a:xfrm>
            <a:off x="6267350" y="2516600"/>
            <a:ext cx="220500" cy="276000"/>
          </a:xfrm>
          <a:prstGeom prst="ellipse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74" name="Google Shape;1274;p118"/>
          <p:cNvSpPr txBox="1"/>
          <p:nvPr/>
        </p:nvSpPr>
        <p:spPr>
          <a:xfrm>
            <a:off x="5817325" y="2954675"/>
            <a:ext cx="126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Adjoint Pressure</a:t>
            </a:r>
            <a:endParaRPr sz="1000">
              <a:solidFill>
                <a:srgbClr val="E0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1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Differentiating the Pressure Solve</a:t>
            </a:r>
            <a:endParaRPr/>
          </a:p>
        </p:txBody>
      </p:sp>
      <p:sp>
        <p:nvSpPr>
          <p:cNvPr id="1280" name="Google Shape;1280;p119"/>
          <p:cNvSpPr/>
          <p:nvPr/>
        </p:nvSpPr>
        <p:spPr>
          <a:xfrm>
            <a:off x="1422114" y="1472652"/>
            <a:ext cx="1105200" cy="444600"/>
          </a:xfrm>
          <a:prstGeom prst="rect">
            <a:avLst/>
          </a:prstGeom>
          <a:solidFill>
            <a:srgbClr val="6D9EEB"/>
          </a:solidFill>
          <a:ln cap="flat" cmpd="sng" w="6700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4325" lIns="64325" spcFirstLastPara="1" rIns="64325" wrap="square" tIns="64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Pressure 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Solve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281" name="Google Shape;1281;p119"/>
          <p:cNvCxnSpPr/>
          <p:nvPr/>
        </p:nvCxnSpPr>
        <p:spPr>
          <a:xfrm>
            <a:off x="2527209" y="1695209"/>
            <a:ext cx="927300" cy="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82" name="Google Shape;1282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2227" y="1380650"/>
            <a:ext cx="757335" cy="27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3" name="Google Shape;1283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340" y="1380676"/>
            <a:ext cx="678623" cy="276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4" name="Google Shape;1284;p119"/>
          <p:cNvCxnSpPr/>
          <p:nvPr/>
        </p:nvCxnSpPr>
        <p:spPr>
          <a:xfrm flipH="1" rot="10800000">
            <a:off x="898925" y="1694798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85" name="Google Shape;1285;p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2372181"/>
            <a:ext cx="3575351" cy="921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1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1072" y="3695149"/>
            <a:ext cx="1796599" cy="800124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119"/>
          <p:cNvSpPr/>
          <p:nvPr/>
        </p:nvSpPr>
        <p:spPr>
          <a:xfrm>
            <a:off x="6076789" y="1518902"/>
            <a:ext cx="1105200" cy="444600"/>
          </a:xfrm>
          <a:prstGeom prst="rect">
            <a:avLst/>
          </a:prstGeom>
          <a:solidFill>
            <a:srgbClr val="6D9EEB"/>
          </a:solidFill>
          <a:ln cap="flat" cmpd="sng" w="6700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4325" lIns="64325" spcFirstLastPara="1" rIns="64325" wrap="square" tIns="64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Adjoint </a:t>
            </a: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Pressure 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Solve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288" name="Google Shape;1288;p119"/>
          <p:cNvCxnSpPr/>
          <p:nvPr/>
        </p:nvCxnSpPr>
        <p:spPr>
          <a:xfrm>
            <a:off x="7181884" y="1741459"/>
            <a:ext cx="927300" cy="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289" name="Google Shape;1289;p119"/>
          <p:cNvCxnSpPr/>
          <p:nvPr/>
        </p:nvCxnSpPr>
        <p:spPr>
          <a:xfrm flipH="1" rot="10800000">
            <a:off x="5553600" y="1741048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pic>
        <p:nvPicPr>
          <p:cNvPr id="1290" name="Google Shape;1290;p1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45950" y="1212937"/>
            <a:ext cx="1393200" cy="48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Google Shape;1291;p1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62550" y="1212924"/>
            <a:ext cx="1150298" cy="48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p1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71997" y="2433855"/>
            <a:ext cx="4561228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1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72000" y="3190648"/>
            <a:ext cx="4561224" cy="1627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1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Results: Initial State Optimization</a:t>
            </a:r>
            <a:endParaRPr/>
          </a:p>
        </p:txBody>
      </p:sp>
      <p:pic>
        <p:nvPicPr>
          <p:cNvPr id="1299" name="Google Shape;1299;p120" title="dam_break_2d_epoch_0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225" y="1785225"/>
            <a:ext cx="3913925" cy="220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0" name="Google Shape;1300;p120" title="dam_break_2d_epoch_39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0250" y="1785220"/>
            <a:ext cx="3913925" cy="2201591"/>
          </a:xfrm>
          <a:prstGeom prst="rect">
            <a:avLst/>
          </a:prstGeom>
          <a:noFill/>
          <a:ln>
            <a:noFill/>
          </a:ln>
        </p:spPr>
      </p:pic>
      <p:sp>
        <p:nvSpPr>
          <p:cNvPr id="1301" name="Google Shape;1301;p120"/>
          <p:cNvSpPr txBox="1"/>
          <p:nvPr/>
        </p:nvSpPr>
        <p:spPr>
          <a:xfrm>
            <a:off x="2077538" y="4021275"/>
            <a:ext cx="555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155CC"/>
                </a:solidFill>
                <a:latin typeface="Proxima Nova"/>
                <a:ea typeface="Proxima Nova"/>
                <a:cs typeface="Proxima Nova"/>
                <a:sym typeface="Proxima Nova"/>
              </a:rPr>
              <a:t>Initial</a:t>
            </a:r>
            <a:endParaRPr b="1" sz="1000">
              <a:solidFill>
                <a:srgbClr val="1155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02" name="Google Shape;1302;p120"/>
          <p:cNvSpPr txBox="1"/>
          <p:nvPr/>
        </p:nvSpPr>
        <p:spPr>
          <a:xfrm>
            <a:off x="6490512" y="4021275"/>
            <a:ext cx="893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155CC"/>
                </a:solidFill>
                <a:latin typeface="Proxima Nova"/>
                <a:ea typeface="Proxima Nova"/>
                <a:cs typeface="Proxima Nova"/>
                <a:sym typeface="Proxima Nova"/>
              </a:rPr>
              <a:t>Optimized</a:t>
            </a:r>
            <a:endParaRPr b="1" sz="1000">
              <a:solidFill>
                <a:srgbClr val="1155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1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Results: Initial State Optimization</a:t>
            </a:r>
            <a:endParaRPr/>
          </a:p>
        </p:txBody>
      </p:sp>
      <p:sp>
        <p:nvSpPr>
          <p:cNvPr id="1308" name="Google Shape;1308;p121"/>
          <p:cNvSpPr txBox="1"/>
          <p:nvPr/>
        </p:nvSpPr>
        <p:spPr>
          <a:xfrm>
            <a:off x="2077538" y="4021275"/>
            <a:ext cx="555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155CC"/>
                </a:solidFill>
                <a:latin typeface="Proxima Nova"/>
                <a:ea typeface="Proxima Nova"/>
                <a:cs typeface="Proxima Nova"/>
                <a:sym typeface="Proxima Nova"/>
              </a:rPr>
              <a:t>Initial</a:t>
            </a:r>
            <a:endParaRPr b="1" sz="1000">
              <a:solidFill>
                <a:srgbClr val="1155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09" name="Google Shape;1309;p121"/>
          <p:cNvSpPr txBox="1"/>
          <p:nvPr/>
        </p:nvSpPr>
        <p:spPr>
          <a:xfrm>
            <a:off x="6490512" y="4021275"/>
            <a:ext cx="893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155CC"/>
                </a:solidFill>
                <a:latin typeface="Proxima Nova"/>
                <a:ea typeface="Proxima Nova"/>
                <a:cs typeface="Proxima Nova"/>
                <a:sym typeface="Proxima Nova"/>
              </a:rPr>
              <a:t>Optimized</a:t>
            </a:r>
            <a:endParaRPr b="1" sz="1000">
              <a:solidFill>
                <a:srgbClr val="1155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10" name="Google Shape;1310;p121" title="dam_break_3d_epoch_0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238" y="1785220"/>
            <a:ext cx="3913925" cy="2201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p121" title="dam_break_3d_epoch_58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0250" y="1785233"/>
            <a:ext cx="3913901" cy="2201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134" name="Google Shape;134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Differentiable Fluid Simulation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Interactions with the physical system/simulation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Inverse, control and learning (i.e. optimization) problems can benefit from gradient information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Diff. Sim. provides gradients of optimization objective w.r.t. parameters and inputs</a:t>
            </a:r>
            <a:endParaRPr/>
          </a:p>
        </p:txBody>
      </p:sp>
      <p:pic>
        <p:nvPicPr>
          <p:cNvPr id="135" name="Google Shape;13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6950" y="2571746"/>
            <a:ext cx="6190099" cy="215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1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Results: Optimal Control</a:t>
            </a:r>
            <a:endParaRPr/>
          </a:p>
        </p:txBody>
      </p:sp>
      <p:sp>
        <p:nvSpPr>
          <p:cNvPr id="1317" name="Google Shape;1317;p122"/>
          <p:cNvSpPr txBox="1"/>
          <p:nvPr>
            <p:ph idx="1" type="body"/>
          </p:nvPr>
        </p:nvSpPr>
        <p:spPr>
          <a:xfrm>
            <a:off x="311700" y="1104225"/>
            <a:ext cx="8520600" cy="10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Given the initial state, a final target location and number of simulation time steps (i.e. horizon H), learn an optimal control force sequence which guides the rigid body to the target location </a:t>
            </a:r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1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Results: Optimal Control</a:t>
            </a:r>
            <a:endParaRPr/>
          </a:p>
        </p:txBody>
      </p:sp>
      <p:sp>
        <p:nvSpPr>
          <p:cNvPr id="1323" name="Google Shape;1323;p123"/>
          <p:cNvSpPr txBox="1"/>
          <p:nvPr>
            <p:ph idx="1" type="body"/>
          </p:nvPr>
        </p:nvSpPr>
        <p:spPr>
          <a:xfrm>
            <a:off x="311700" y="1104225"/>
            <a:ext cx="8520600" cy="10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Given the initial state, a final target location and number of simulation time steps (i.e. horizon H), learn an optimal control force sequence which guides the rigid body to the target location </a:t>
            </a:r>
            <a:endParaRPr/>
          </a:p>
        </p:txBody>
      </p:sp>
      <p:sp>
        <p:nvSpPr>
          <p:cNvPr id="1324" name="Google Shape;1324;p123"/>
          <p:cNvSpPr/>
          <p:nvPr/>
        </p:nvSpPr>
        <p:spPr>
          <a:xfrm>
            <a:off x="5560150" y="2864165"/>
            <a:ext cx="1420500" cy="1156200"/>
          </a:xfrm>
          <a:prstGeom prst="rect">
            <a:avLst/>
          </a:prstGeom>
          <a:solidFill>
            <a:srgbClr val="A4C2F4"/>
          </a:solidFill>
          <a:ln cap="flat" cmpd="sng" w="8525">
            <a:solidFill>
              <a:srgbClr val="A4C2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1700" lIns="81700" spcFirstLastPara="1" rIns="81700" wrap="square" tIns="81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1">
                <a:latin typeface="Proxima Nova"/>
                <a:ea typeface="Proxima Nova"/>
                <a:cs typeface="Proxima Nova"/>
                <a:sym typeface="Proxima Nova"/>
              </a:rPr>
              <a:t>Differentiable Simulator</a:t>
            </a:r>
            <a:endParaRPr sz="125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25" name="Google Shape;1325;p123"/>
          <p:cNvSpPr/>
          <p:nvPr/>
        </p:nvSpPr>
        <p:spPr>
          <a:xfrm>
            <a:off x="2163338" y="2864165"/>
            <a:ext cx="1420500" cy="1156200"/>
          </a:xfrm>
          <a:prstGeom prst="rect">
            <a:avLst/>
          </a:prstGeom>
          <a:solidFill>
            <a:srgbClr val="A4C2F4"/>
          </a:solidFill>
          <a:ln cap="flat" cmpd="sng" w="8525">
            <a:solidFill>
              <a:srgbClr val="A4C2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1700" lIns="81700" spcFirstLastPara="1" rIns="81700" wrap="square" tIns="81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1">
                <a:latin typeface="Proxima Nova"/>
                <a:ea typeface="Proxima Nova"/>
                <a:cs typeface="Proxima Nova"/>
                <a:sym typeface="Proxima Nova"/>
              </a:rPr>
              <a:t>Neural Network</a:t>
            </a:r>
            <a:endParaRPr sz="125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26" name="Google Shape;1326;p123"/>
          <p:cNvSpPr/>
          <p:nvPr/>
        </p:nvSpPr>
        <p:spPr>
          <a:xfrm>
            <a:off x="2862643" y="2244625"/>
            <a:ext cx="3435189" cy="619555"/>
          </a:xfrm>
          <a:custGeom>
            <a:rect b="b" l="l" r="r" t="t"/>
            <a:pathLst>
              <a:path extrusionOk="0" h="25389" w="88456">
                <a:moveTo>
                  <a:pt x="0" y="25389"/>
                </a:moveTo>
                <a:cubicBezTo>
                  <a:pt x="7556" y="21159"/>
                  <a:pt x="30594" y="174"/>
                  <a:pt x="45337" y="10"/>
                </a:cubicBezTo>
                <a:cubicBezTo>
                  <a:pt x="60080" y="-154"/>
                  <a:pt x="81270" y="20338"/>
                  <a:pt x="88456" y="24403"/>
                </a:cubicBezTo>
              </a:path>
            </a:pathLst>
          </a:custGeom>
          <a:noFill/>
          <a:ln cap="flat" cmpd="sng" w="17025">
            <a:solidFill>
              <a:srgbClr val="4BA173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327" name="Google Shape;1327;p123"/>
          <p:cNvSpPr/>
          <p:nvPr/>
        </p:nvSpPr>
        <p:spPr>
          <a:xfrm rot="10800000">
            <a:off x="2862746" y="4020270"/>
            <a:ext cx="3435189" cy="619555"/>
          </a:xfrm>
          <a:custGeom>
            <a:rect b="b" l="l" r="r" t="t"/>
            <a:pathLst>
              <a:path extrusionOk="0" h="25389" w="88456">
                <a:moveTo>
                  <a:pt x="0" y="25389"/>
                </a:moveTo>
                <a:cubicBezTo>
                  <a:pt x="7556" y="21159"/>
                  <a:pt x="30594" y="174"/>
                  <a:pt x="45337" y="10"/>
                </a:cubicBezTo>
                <a:cubicBezTo>
                  <a:pt x="60080" y="-154"/>
                  <a:pt x="81270" y="20338"/>
                  <a:pt x="88456" y="24403"/>
                </a:cubicBezTo>
              </a:path>
            </a:pathLst>
          </a:custGeom>
          <a:noFill/>
          <a:ln cap="flat" cmpd="sng" w="17025">
            <a:solidFill>
              <a:srgbClr val="4BA173"/>
            </a:solidFill>
            <a:prstDash val="solid"/>
            <a:round/>
            <a:headEnd len="med" w="med" type="none"/>
            <a:tailEnd len="med" w="med" type="triangle"/>
          </a:ln>
        </p:spPr>
      </p:sp>
      <p:pic>
        <p:nvPicPr>
          <p:cNvPr id="1328" name="Google Shape;1328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4823" y="2284328"/>
            <a:ext cx="310935" cy="379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Google Shape;1329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4814" y="4126914"/>
            <a:ext cx="310943" cy="464542"/>
          </a:xfrm>
          <a:prstGeom prst="rect">
            <a:avLst/>
          </a:prstGeom>
          <a:noFill/>
          <a:ln>
            <a:noFill/>
          </a:ln>
        </p:spPr>
      </p:pic>
      <p:sp>
        <p:nvSpPr>
          <p:cNvPr id="1330" name="Google Shape;1330;p123"/>
          <p:cNvSpPr txBox="1"/>
          <p:nvPr/>
        </p:nvSpPr>
        <p:spPr>
          <a:xfrm>
            <a:off x="4081698" y="4639825"/>
            <a:ext cx="1123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155CC"/>
                </a:solidFill>
                <a:latin typeface="Proxima Nova"/>
                <a:ea typeface="Proxima Nova"/>
                <a:cs typeface="Proxima Nova"/>
                <a:sym typeface="Proxima Nova"/>
              </a:rPr>
              <a:t>Training Phase</a:t>
            </a:r>
            <a:endParaRPr b="1" sz="1000">
              <a:solidFill>
                <a:srgbClr val="1155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4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1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Results: Optimal Control</a:t>
            </a:r>
            <a:endParaRPr/>
          </a:p>
        </p:txBody>
      </p:sp>
      <p:pic>
        <p:nvPicPr>
          <p:cNvPr id="1336" name="Google Shape;1336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28321"/>
            <a:ext cx="8679901" cy="3733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1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Limitations and Future Work</a:t>
            </a:r>
            <a:endParaRPr/>
          </a:p>
        </p:txBody>
      </p:sp>
      <p:sp>
        <p:nvSpPr>
          <p:cNvPr id="1342" name="Google Shape;1342;p125"/>
          <p:cNvSpPr txBox="1"/>
          <p:nvPr>
            <p:ph idx="1" type="body"/>
          </p:nvPr>
        </p:nvSpPr>
        <p:spPr>
          <a:xfrm>
            <a:off x="311700" y="1152475"/>
            <a:ext cx="8520600" cy="29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Simulators can only handle phenomena modeled by PDEs, unmodeled </a:t>
            </a:r>
            <a:r>
              <a:rPr lang="en"/>
              <a:t>phenomena</a:t>
            </a:r>
            <a:r>
              <a:rPr lang="en"/>
              <a:t> still need to be learned/inferred from 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Non-AD gradient calculations may be faster, but require a lot of manual engineering work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Discretizing the differentiation v/s differentiating the discretization</a:t>
            </a:r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126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1348" name="Google Shape;1348;p126"/>
          <p:cNvSpPr txBox="1"/>
          <p:nvPr>
            <p:ph idx="1" type="body"/>
          </p:nvPr>
        </p:nvSpPr>
        <p:spPr>
          <a:xfrm>
            <a:off x="0" y="572700"/>
            <a:ext cx="8520600" cy="443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7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[1] </a:t>
            </a:r>
            <a:r>
              <a:rPr lang="en">
                <a:uFill>
                  <a:noFill/>
                </a:uFill>
                <a:hlinkClick r:id="rId3"/>
              </a:rPr>
              <a:t>Windy.com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[2] </a:t>
            </a:r>
            <a:r>
              <a:rPr lang="en">
                <a:uFill>
                  <a:noFill/>
                </a:uFill>
                <a:hlinkClick r:id="rId4"/>
              </a:rPr>
              <a:t>https://www.youtube.com/watch?v=79TbtomUD-o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[3] Xian et al. FluidLab: A Differentiable Environment for Benchmarking Complex Fluid Manipulation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[4] Alexey Stomakhin. The water technology behind Avatar: The Way of Water.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[5] </a:t>
            </a:r>
            <a:r>
              <a:rPr lang="en"/>
              <a:t>Lesser et al. Loki: a unified multiphysics simulation framework for production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[6] Harlow and Welch. Numerical Calculation of Time‐Dependent Viscous Incompressible Flow of Fluid with Free Surface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[7] Batty et al. A Fast Variational Framework for Accurate Solid-Fluid Coupling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[8] Xie et al. tempoGAN: A Temporally Coherent, Volumetric GAN for Super-resolution Fluid Flow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[9] Wiewel et al. Latent Space Physics: Towards Learning the Temporal Evolution of Fluid Flow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[9] Sanchez-Gonzales et al. Learning to Simulate Complex Physics with Graph Networks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[10] Raissi et al. Physics-informed neural networks: A deep learning framework for solving forward and inverse problems involving nonlinear partial differential equations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[11] Brunton et al. Discovering governing equations from data by sparse identification of nonlinear dynamical systems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[12] Cai et al. Physics-informed neural networks (PINNs) for fluid mechanics: A review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[13] Holl et al. PhiFlow: Differentiable Simulations for PyTorch, TensorFlow and Jax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[14] Lions et al. Optimal Control of Systems Governed by Partial Differential Equations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141" name="Google Shape;141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Fluid Dynamics and Simulation (Φ)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Machine Learning in Fluids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Differentiable Fluid Simulation (Ѱ)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Fluid Dynamics and Simulation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Fluid Characteristics</a:t>
            </a:r>
            <a:endParaRPr/>
          </a:p>
        </p:txBody>
      </p:sp>
      <p:sp>
        <p:nvSpPr>
          <p:cNvPr id="152" name="Google Shape;152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State:</a:t>
            </a:r>
            <a:r>
              <a:rPr lang="en"/>
              <a:t> Velocity Field, </a:t>
            </a:r>
            <a:r>
              <a:rPr b="1" lang="en"/>
              <a:t>u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26" title="0_5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1351" y="1680075"/>
            <a:ext cx="3208600" cy="320857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6"/>
          <p:cNvSpPr/>
          <p:nvPr/>
        </p:nvSpPr>
        <p:spPr>
          <a:xfrm>
            <a:off x="4119671" y="2088380"/>
            <a:ext cx="2392200" cy="2392200"/>
          </a:xfrm>
          <a:prstGeom prst="rect">
            <a:avLst/>
          </a:prstGeom>
          <a:noFill/>
          <a:ln cap="flat" cmpd="sng" w="215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3125" lIns="103125" spcFirstLastPara="1" rIns="103125" wrap="square" tIns="103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9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Fluid Characteristics</a:t>
            </a:r>
            <a:endParaRPr/>
          </a:p>
        </p:txBody>
      </p:sp>
      <p:sp>
        <p:nvSpPr>
          <p:cNvPr id="160" name="Google Shape;160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State:</a:t>
            </a:r>
            <a:r>
              <a:rPr lang="en"/>
              <a:t> Velocity Field, </a:t>
            </a:r>
            <a:r>
              <a:rPr b="1" lang="en"/>
              <a:t>u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Other Properties: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Pressure, p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Density, ⍴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Viscosity, 𝜈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7"/>
          <p:cNvSpPr/>
          <p:nvPr/>
        </p:nvSpPr>
        <p:spPr>
          <a:xfrm>
            <a:off x="4119671" y="2088380"/>
            <a:ext cx="2392200" cy="2392200"/>
          </a:xfrm>
          <a:prstGeom prst="rect">
            <a:avLst/>
          </a:prstGeom>
          <a:noFill/>
          <a:ln cap="flat" cmpd="sng" w="215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3125" lIns="103125" spcFirstLastPara="1" rIns="103125" wrap="square" tIns="103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9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62" name="Google Shape;162;p27" title="0_5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1475" y="1680175"/>
            <a:ext cx="3208600" cy="320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7"/>
          <p:cNvSpPr/>
          <p:nvPr/>
        </p:nvSpPr>
        <p:spPr>
          <a:xfrm>
            <a:off x="4119671" y="2088380"/>
            <a:ext cx="2392200" cy="2392200"/>
          </a:xfrm>
          <a:prstGeom prst="rect">
            <a:avLst/>
          </a:prstGeom>
          <a:noFill/>
          <a:ln cap="flat" cmpd="sng" w="215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3125" lIns="103125" spcFirstLastPara="1" rIns="103125" wrap="square" tIns="103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9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Fluid Characteristics</a:t>
            </a:r>
            <a:endParaRPr/>
          </a:p>
        </p:txBody>
      </p:sp>
      <p:sp>
        <p:nvSpPr>
          <p:cNvPr id="169" name="Google Shape;169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State:</a:t>
            </a:r>
            <a:r>
              <a:rPr lang="en"/>
              <a:t> Velocity Field, </a:t>
            </a:r>
            <a:r>
              <a:rPr b="1" lang="en"/>
              <a:t>u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Other Properties: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Pressure, p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Density, ⍴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Viscosity, 𝜈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consider inviscid (𝜈 = 0) and incompressible fluids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Calculus Review</a:t>
            </a:r>
            <a:endParaRPr/>
          </a:p>
        </p:txBody>
      </p:sp>
      <p:sp>
        <p:nvSpPr>
          <p:cNvPr id="175" name="Google Shape;175;p29"/>
          <p:cNvSpPr txBox="1"/>
          <p:nvPr>
            <p:ph idx="1" type="body"/>
          </p:nvPr>
        </p:nvSpPr>
        <p:spPr>
          <a:xfrm>
            <a:off x="311700" y="1152475"/>
            <a:ext cx="4914300" cy="34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Gradient (∇): A vector pointing in the direction of the greatest rate of increment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6" name="Google Shape;17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4238" y="1936494"/>
            <a:ext cx="3671824" cy="6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00" y="1100428"/>
            <a:ext cx="2691325" cy="147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Calculus Review</a:t>
            </a:r>
            <a:endParaRPr/>
          </a:p>
        </p:txBody>
      </p:sp>
      <p:sp>
        <p:nvSpPr>
          <p:cNvPr id="183" name="Google Shape;183;p30"/>
          <p:cNvSpPr txBox="1"/>
          <p:nvPr>
            <p:ph idx="1" type="body"/>
          </p:nvPr>
        </p:nvSpPr>
        <p:spPr>
          <a:xfrm>
            <a:off x="311700" y="1152475"/>
            <a:ext cx="4914300" cy="34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Gradient (∇): A vector pointing in the direction of the greatest rate of increment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Divergence (∇·): A scalar measuring how vectors converge or diverge at a given location</a:t>
            </a:r>
            <a:endParaRPr/>
          </a:p>
        </p:txBody>
      </p:sp>
      <p:pic>
        <p:nvPicPr>
          <p:cNvPr id="184" name="Google Shape;1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4238" y="1936494"/>
            <a:ext cx="3671824" cy="6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7010" y="3954869"/>
            <a:ext cx="3906278" cy="6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700" y="1100428"/>
            <a:ext cx="2691325" cy="147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52701" y="2857977"/>
            <a:ext cx="2691325" cy="1905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Calculus Review</a:t>
            </a:r>
            <a:endParaRPr/>
          </a:p>
        </p:txBody>
      </p:sp>
      <p:sp>
        <p:nvSpPr>
          <p:cNvPr id="193" name="Google Shape;193;p31"/>
          <p:cNvSpPr txBox="1"/>
          <p:nvPr>
            <p:ph idx="1" type="body"/>
          </p:nvPr>
        </p:nvSpPr>
        <p:spPr>
          <a:xfrm>
            <a:off x="311700" y="1152475"/>
            <a:ext cx="4914300" cy="34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 startAt="3"/>
            </a:pPr>
            <a:r>
              <a:rPr lang="en"/>
              <a:t>Laplacian (∇</a:t>
            </a:r>
            <a:r>
              <a:rPr baseline="30000" lang="en"/>
              <a:t>2</a:t>
            </a:r>
            <a:r>
              <a:rPr lang="en"/>
              <a:t>): Divergence of gradient, a measure of spread</a:t>
            </a:r>
            <a:endParaRPr/>
          </a:p>
        </p:txBody>
      </p:sp>
      <p:pic>
        <p:nvPicPr>
          <p:cNvPr id="194" name="Google Shape;19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5987" y="2028992"/>
            <a:ext cx="3326755" cy="67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Understanding fluid dynamics is crucial for many applications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Calculus Review</a:t>
            </a:r>
            <a:endParaRPr/>
          </a:p>
        </p:txBody>
      </p:sp>
      <p:sp>
        <p:nvSpPr>
          <p:cNvPr id="200" name="Google Shape;200;p32"/>
          <p:cNvSpPr txBox="1"/>
          <p:nvPr>
            <p:ph idx="1" type="body"/>
          </p:nvPr>
        </p:nvSpPr>
        <p:spPr>
          <a:xfrm>
            <a:off x="311700" y="1152475"/>
            <a:ext cx="4914300" cy="34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 startAt="3"/>
            </a:pPr>
            <a:r>
              <a:rPr lang="en"/>
              <a:t>Laplacian (∇</a:t>
            </a:r>
            <a:r>
              <a:rPr baseline="30000" lang="en"/>
              <a:t>2</a:t>
            </a:r>
            <a:r>
              <a:rPr lang="en"/>
              <a:t>): Divergence of gradient, a measure of spread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 startAt="3"/>
            </a:pPr>
            <a:r>
              <a:rPr lang="en"/>
              <a:t>Finite difference derivatives:</a:t>
            </a:r>
            <a:endParaRPr/>
          </a:p>
        </p:txBody>
      </p:sp>
      <p:pic>
        <p:nvPicPr>
          <p:cNvPr id="201" name="Google Shape;20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9600" y="3314875"/>
            <a:ext cx="1410600" cy="67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5987" y="2028992"/>
            <a:ext cx="3326755" cy="67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Fluid Discretization: Eulerian or Grid-based</a:t>
            </a:r>
            <a:endParaRPr/>
          </a:p>
        </p:txBody>
      </p:sp>
      <p:sp>
        <p:nvSpPr>
          <p:cNvPr id="208" name="Google Shape;208;p33"/>
          <p:cNvSpPr txBox="1"/>
          <p:nvPr>
            <p:ph idx="1" type="body"/>
          </p:nvPr>
        </p:nvSpPr>
        <p:spPr>
          <a:xfrm>
            <a:off x="311700" y="1317725"/>
            <a:ext cx="5272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Domain discretized into a grid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Fluid variables are sampled on the grid cells</a:t>
            </a:r>
            <a:endParaRPr/>
          </a:p>
        </p:txBody>
      </p:sp>
      <p:pic>
        <p:nvPicPr>
          <p:cNvPr id="209" name="Google Shape;209;p33" title="9d95f390510487353742c8d79144711148d3600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2825" y="1893100"/>
            <a:ext cx="3255000" cy="1830938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3"/>
          <p:cNvSpPr/>
          <p:nvPr/>
        </p:nvSpPr>
        <p:spPr>
          <a:xfrm>
            <a:off x="5722826" y="1893125"/>
            <a:ext cx="3255000" cy="1830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Fluid Discretization: Eulerian or Grid-based</a:t>
            </a:r>
            <a:endParaRPr/>
          </a:p>
        </p:txBody>
      </p:sp>
      <p:sp>
        <p:nvSpPr>
          <p:cNvPr id="216" name="Google Shape;216;p34"/>
          <p:cNvSpPr txBox="1"/>
          <p:nvPr>
            <p:ph idx="1" type="body"/>
          </p:nvPr>
        </p:nvSpPr>
        <p:spPr>
          <a:xfrm>
            <a:off x="311700" y="1317725"/>
            <a:ext cx="5272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Domain discretized into a grid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Fluid variables are sampled on the grid cells</a:t>
            </a:r>
            <a:endParaRPr/>
          </a:p>
        </p:txBody>
      </p:sp>
      <p:pic>
        <p:nvPicPr>
          <p:cNvPr id="217" name="Google Shape;217;p34" title="image_with_gri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2825" y="1893100"/>
            <a:ext cx="3255000" cy="1830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4" title="image_with_gri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2825" y="1893100"/>
            <a:ext cx="3255000" cy="1830938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4"/>
          <p:cNvSpPr/>
          <p:nvPr/>
        </p:nvSpPr>
        <p:spPr>
          <a:xfrm>
            <a:off x="5722826" y="1893125"/>
            <a:ext cx="3255000" cy="1830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Fluid Discretization: Eulerian or Grid-based</a:t>
            </a:r>
            <a:endParaRPr/>
          </a:p>
        </p:txBody>
      </p:sp>
      <p:sp>
        <p:nvSpPr>
          <p:cNvPr id="225" name="Google Shape;225;p35"/>
          <p:cNvSpPr txBox="1"/>
          <p:nvPr>
            <p:ph idx="1" type="body"/>
          </p:nvPr>
        </p:nvSpPr>
        <p:spPr>
          <a:xfrm>
            <a:off x="311700" y="1317725"/>
            <a:ext cx="5272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Domain discretized into a grid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Fluid variables are sampled on the grid cells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800"/>
              <a:buChar char="●"/>
            </a:pPr>
            <a:r>
              <a:rPr lang="en">
                <a:solidFill>
                  <a:srgbClr val="6AA84F"/>
                </a:solidFill>
              </a:rPr>
              <a:t>Benefits:</a:t>
            </a:r>
            <a:endParaRPr>
              <a:solidFill>
                <a:srgbClr val="6AA84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○"/>
            </a:pPr>
            <a:r>
              <a:rPr lang="en">
                <a:solidFill>
                  <a:srgbClr val="6AA84F"/>
                </a:solidFill>
              </a:rPr>
              <a:t>Good approximation of derivatives (grad, div)</a:t>
            </a:r>
            <a:endParaRPr>
              <a:solidFill>
                <a:srgbClr val="6AA84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○"/>
            </a:pPr>
            <a:r>
              <a:rPr lang="en">
                <a:solidFill>
                  <a:srgbClr val="6AA84F"/>
                </a:solidFill>
              </a:rPr>
              <a:t>Higher efficiency because of low degrees of freedom</a:t>
            </a:r>
            <a:endParaRPr>
              <a:solidFill>
                <a:srgbClr val="6AA84F"/>
              </a:solidFill>
            </a:endParaRPr>
          </a:p>
        </p:txBody>
      </p:sp>
      <p:pic>
        <p:nvPicPr>
          <p:cNvPr id="226" name="Google Shape;226;p35" title="image_with_gri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2825" y="1893100"/>
            <a:ext cx="3255000" cy="1830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5" title="image_with_gri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2825" y="1893100"/>
            <a:ext cx="3255000" cy="1830938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5"/>
          <p:cNvSpPr/>
          <p:nvPr/>
        </p:nvSpPr>
        <p:spPr>
          <a:xfrm>
            <a:off x="5722826" y="1893125"/>
            <a:ext cx="3255000" cy="1830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Fluid Discretization: Eulerian or Grid-based</a:t>
            </a:r>
            <a:endParaRPr/>
          </a:p>
        </p:txBody>
      </p:sp>
      <p:sp>
        <p:nvSpPr>
          <p:cNvPr id="234" name="Google Shape;234;p36"/>
          <p:cNvSpPr txBox="1"/>
          <p:nvPr>
            <p:ph idx="1" type="body"/>
          </p:nvPr>
        </p:nvSpPr>
        <p:spPr>
          <a:xfrm>
            <a:off x="311700" y="1317725"/>
            <a:ext cx="5272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Domain discretized into a grid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Fluid variables are sampled on the grid cells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800"/>
              <a:buChar char="●"/>
            </a:pPr>
            <a:r>
              <a:rPr lang="en">
                <a:solidFill>
                  <a:srgbClr val="6AA84F"/>
                </a:solidFill>
              </a:rPr>
              <a:t>Benefits:</a:t>
            </a:r>
            <a:endParaRPr>
              <a:solidFill>
                <a:srgbClr val="6AA84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○"/>
            </a:pPr>
            <a:r>
              <a:rPr lang="en">
                <a:solidFill>
                  <a:srgbClr val="6AA84F"/>
                </a:solidFill>
              </a:rPr>
              <a:t>Good approximation of derivatives (grad, div)</a:t>
            </a:r>
            <a:endParaRPr>
              <a:solidFill>
                <a:srgbClr val="6AA84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○"/>
            </a:pPr>
            <a:r>
              <a:rPr lang="en">
                <a:solidFill>
                  <a:srgbClr val="6AA84F"/>
                </a:solidFill>
              </a:rPr>
              <a:t>Higher efficiency because of low degrees of freedom</a:t>
            </a:r>
            <a:endParaRPr>
              <a:solidFill>
                <a:srgbClr val="6AA84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Char char="●"/>
            </a:pPr>
            <a:r>
              <a:rPr lang="en">
                <a:solidFill>
                  <a:srgbClr val="CC0000"/>
                </a:solidFill>
              </a:rPr>
              <a:t>Disadvantages:</a:t>
            </a:r>
            <a:endParaRPr>
              <a:solidFill>
                <a:srgbClr val="CC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400"/>
              <a:buChar char="○"/>
            </a:pPr>
            <a:r>
              <a:rPr lang="en">
                <a:solidFill>
                  <a:srgbClr val="CC0000"/>
                </a:solidFill>
              </a:rPr>
              <a:t>Accuracy dependent on resolution</a:t>
            </a:r>
            <a:endParaRPr>
              <a:solidFill>
                <a:srgbClr val="CC0000"/>
              </a:solidFill>
            </a:endParaRPr>
          </a:p>
        </p:txBody>
      </p:sp>
      <p:pic>
        <p:nvPicPr>
          <p:cNvPr id="235" name="Google Shape;235;p36" title="image_with_gri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2825" y="1893100"/>
            <a:ext cx="3255000" cy="1830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6" title="image_with_gri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2825" y="1893100"/>
            <a:ext cx="3255000" cy="183093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6"/>
          <p:cNvSpPr/>
          <p:nvPr/>
        </p:nvSpPr>
        <p:spPr>
          <a:xfrm>
            <a:off x="5722826" y="1893125"/>
            <a:ext cx="3255000" cy="1830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Fluid Discretization: Lagrangian or Particle-based</a:t>
            </a:r>
            <a:endParaRPr/>
          </a:p>
        </p:txBody>
      </p:sp>
      <p:sp>
        <p:nvSpPr>
          <p:cNvPr id="243" name="Google Shape;243;p37"/>
          <p:cNvSpPr txBox="1"/>
          <p:nvPr>
            <p:ph idx="1" type="body"/>
          </p:nvPr>
        </p:nvSpPr>
        <p:spPr>
          <a:xfrm>
            <a:off x="311700" y="1317725"/>
            <a:ext cx="5272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Fluid treated as discrete particles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Particles carry the local fluid variables, i.e. velocity, density, etc.</a:t>
            </a:r>
            <a:endParaRPr/>
          </a:p>
        </p:txBody>
      </p:sp>
      <p:pic>
        <p:nvPicPr>
          <p:cNvPr id="244" name="Google Shape;24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2825" y="1752683"/>
            <a:ext cx="3255000" cy="183092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7"/>
          <p:cNvSpPr/>
          <p:nvPr/>
        </p:nvSpPr>
        <p:spPr>
          <a:xfrm>
            <a:off x="5804719" y="1960774"/>
            <a:ext cx="3121800" cy="1517400"/>
          </a:xfrm>
          <a:prstGeom prst="rect">
            <a:avLst/>
          </a:prstGeom>
          <a:noFill/>
          <a:ln cap="flat" cmpd="sng" w="133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3975" lIns="63975" spcFirstLastPara="1" rIns="63975" wrap="square" tIns="63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79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6" name="Google Shape;246;p37"/>
          <p:cNvSpPr/>
          <p:nvPr/>
        </p:nvSpPr>
        <p:spPr>
          <a:xfrm>
            <a:off x="5914675" y="27829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7" name="Google Shape;247;p37"/>
          <p:cNvSpPr/>
          <p:nvPr/>
        </p:nvSpPr>
        <p:spPr>
          <a:xfrm>
            <a:off x="6048500" y="28861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8" name="Google Shape;248;p37"/>
          <p:cNvSpPr/>
          <p:nvPr/>
        </p:nvSpPr>
        <p:spPr>
          <a:xfrm>
            <a:off x="6279500" y="28321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9" name="Google Shape;249;p37"/>
          <p:cNvSpPr/>
          <p:nvPr/>
        </p:nvSpPr>
        <p:spPr>
          <a:xfrm>
            <a:off x="5950588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0" name="Google Shape;250;p37"/>
          <p:cNvSpPr/>
          <p:nvPr/>
        </p:nvSpPr>
        <p:spPr>
          <a:xfrm>
            <a:off x="6397663" y="30734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1" name="Google Shape;251;p37"/>
          <p:cNvSpPr/>
          <p:nvPr/>
        </p:nvSpPr>
        <p:spPr>
          <a:xfrm>
            <a:off x="6185388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2" name="Google Shape;252;p37"/>
          <p:cNvSpPr/>
          <p:nvPr/>
        </p:nvSpPr>
        <p:spPr>
          <a:xfrm>
            <a:off x="6513275" y="29551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3" name="Google Shape;253;p37"/>
          <p:cNvSpPr/>
          <p:nvPr/>
        </p:nvSpPr>
        <p:spPr>
          <a:xfrm>
            <a:off x="6420175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4" name="Google Shape;254;p37"/>
          <p:cNvSpPr/>
          <p:nvPr/>
        </p:nvSpPr>
        <p:spPr>
          <a:xfrm>
            <a:off x="6569275" y="31575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5" name="Google Shape;255;p37"/>
          <p:cNvSpPr/>
          <p:nvPr/>
        </p:nvSpPr>
        <p:spPr>
          <a:xfrm>
            <a:off x="6727600" y="30385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6" name="Google Shape;256;p37"/>
          <p:cNvSpPr/>
          <p:nvPr/>
        </p:nvSpPr>
        <p:spPr>
          <a:xfrm>
            <a:off x="6727600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7" name="Google Shape;257;p37"/>
          <p:cNvSpPr/>
          <p:nvPr/>
        </p:nvSpPr>
        <p:spPr>
          <a:xfrm>
            <a:off x="6923175" y="31043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8" name="Google Shape;258;p37"/>
          <p:cNvSpPr/>
          <p:nvPr/>
        </p:nvSpPr>
        <p:spPr>
          <a:xfrm>
            <a:off x="6923175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9" name="Google Shape;259;p37"/>
          <p:cNvSpPr/>
          <p:nvPr/>
        </p:nvSpPr>
        <p:spPr>
          <a:xfrm>
            <a:off x="7118750" y="30583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0" name="Google Shape;260;p37"/>
          <p:cNvSpPr/>
          <p:nvPr/>
        </p:nvSpPr>
        <p:spPr>
          <a:xfrm>
            <a:off x="7174675" y="32449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1" name="Google Shape;261;p37"/>
          <p:cNvSpPr/>
          <p:nvPr/>
        </p:nvSpPr>
        <p:spPr>
          <a:xfrm>
            <a:off x="7314325" y="31043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2" name="Google Shape;262;p37"/>
          <p:cNvSpPr/>
          <p:nvPr/>
        </p:nvSpPr>
        <p:spPr>
          <a:xfrm>
            <a:off x="7426175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3" name="Google Shape;263;p37"/>
          <p:cNvSpPr/>
          <p:nvPr/>
        </p:nvSpPr>
        <p:spPr>
          <a:xfrm>
            <a:off x="7509900" y="31043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4" name="Google Shape;264;p37"/>
          <p:cNvSpPr/>
          <p:nvPr/>
        </p:nvSpPr>
        <p:spPr>
          <a:xfrm>
            <a:off x="8777150" y="31575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5" name="Google Shape;265;p37"/>
          <p:cNvSpPr/>
          <p:nvPr/>
        </p:nvSpPr>
        <p:spPr>
          <a:xfrm>
            <a:off x="8729100" y="33107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6" name="Google Shape;266;p37"/>
          <p:cNvSpPr/>
          <p:nvPr/>
        </p:nvSpPr>
        <p:spPr>
          <a:xfrm>
            <a:off x="7673213" y="31043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7" name="Google Shape;267;p37"/>
          <p:cNvSpPr/>
          <p:nvPr/>
        </p:nvSpPr>
        <p:spPr>
          <a:xfrm>
            <a:off x="7621738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8" name="Google Shape;268;p37"/>
          <p:cNvSpPr/>
          <p:nvPr/>
        </p:nvSpPr>
        <p:spPr>
          <a:xfrm>
            <a:off x="7850150" y="31575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9" name="Google Shape;269;p37"/>
          <p:cNvSpPr/>
          <p:nvPr/>
        </p:nvSpPr>
        <p:spPr>
          <a:xfrm>
            <a:off x="8013338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0" name="Google Shape;270;p37"/>
          <p:cNvSpPr/>
          <p:nvPr/>
        </p:nvSpPr>
        <p:spPr>
          <a:xfrm>
            <a:off x="8213938" y="33107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1" name="Google Shape;271;p37"/>
          <p:cNvSpPr/>
          <p:nvPr/>
        </p:nvSpPr>
        <p:spPr>
          <a:xfrm>
            <a:off x="8471513" y="33107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2" name="Google Shape;272;p37"/>
          <p:cNvSpPr/>
          <p:nvPr/>
        </p:nvSpPr>
        <p:spPr>
          <a:xfrm>
            <a:off x="7812738" y="33107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3" name="Google Shape;273;p37"/>
          <p:cNvSpPr/>
          <p:nvPr/>
        </p:nvSpPr>
        <p:spPr>
          <a:xfrm>
            <a:off x="5945288" y="30583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4" name="Google Shape;274;p37"/>
          <p:cNvSpPr/>
          <p:nvPr/>
        </p:nvSpPr>
        <p:spPr>
          <a:xfrm>
            <a:off x="6171488" y="3038525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8"/>
          <p:cNvSpPr/>
          <p:nvPr/>
        </p:nvSpPr>
        <p:spPr>
          <a:xfrm>
            <a:off x="6236750" y="4044925"/>
            <a:ext cx="630000" cy="6300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0" name="Google Shape;280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Fluid Discretization: Lagrangian or Particle-based</a:t>
            </a:r>
            <a:endParaRPr/>
          </a:p>
        </p:txBody>
      </p:sp>
      <p:sp>
        <p:nvSpPr>
          <p:cNvPr id="281" name="Google Shape;281;p38"/>
          <p:cNvSpPr txBox="1"/>
          <p:nvPr>
            <p:ph idx="1" type="body"/>
          </p:nvPr>
        </p:nvSpPr>
        <p:spPr>
          <a:xfrm>
            <a:off x="311700" y="1317725"/>
            <a:ext cx="5272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Fluid treated as discrete particles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Particles carry the local fluid variables, i.e. velocity, density, etc.</a:t>
            </a:r>
            <a:endParaRPr/>
          </a:p>
        </p:txBody>
      </p:sp>
      <p:pic>
        <p:nvPicPr>
          <p:cNvPr id="282" name="Google Shape;28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2825" y="1752683"/>
            <a:ext cx="3255000" cy="183092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8"/>
          <p:cNvSpPr/>
          <p:nvPr/>
        </p:nvSpPr>
        <p:spPr>
          <a:xfrm>
            <a:off x="5804719" y="1960774"/>
            <a:ext cx="3121800" cy="1517400"/>
          </a:xfrm>
          <a:prstGeom prst="rect">
            <a:avLst/>
          </a:prstGeom>
          <a:noFill/>
          <a:ln cap="flat" cmpd="sng" w="133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3975" lIns="63975" spcFirstLastPara="1" rIns="63975" wrap="square" tIns="63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79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4" name="Google Shape;284;p38"/>
          <p:cNvSpPr/>
          <p:nvPr/>
        </p:nvSpPr>
        <p:spPr>
          <a:xfrm>
            <a:off x="5914675" y="27829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5" name="Google Shape;285;p38"/>
          <p:cNvSpPr/>
          <p:nvPr/>
        </p:nvSpPr>
        <p:spPr>
          <a:xfrm>
            <a:off x="6048500" y="28861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6" name="Google Shape;286;p38"/>
          <p:cNvSpPr/>
          <p:nvPr/>
        </p:nvSpPr>
        <p:spPr>
          <a:xfrm>
            <a:off x="6279500" y="28321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7" name="Google Shape;287;p38"/>
          <p:cNvSpPr/>
          <p:nvPr/>
        </p:nvSpPr>
        <p:spPr>
          <a:xfrm>
            <a:off x="5950588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8" name="Google Shape;288;p38"/>
          <p:cNvSpPr/>
          <p:nvPr/>
        </p:nvSpPr>
        <p:spPr>
          <a:xfrm>
            <a:off x="6397663" y="30734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9" name="Google Shape;289;p38"/>
          <p:cNvSpPr/>
          <p:nvPr/>
        </p:nvSpPr>
        <p:spPr>
          <a:xfrm>
            <a:off x="6185388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0" name="Google Shape;290;p38"/>
          <p:cNvSpPr/>
          <p:nvPr/>
        </p:nvSpPr>
        <p:spPr>
          <a:xfrm>
            <a:off x="6513275" y="29551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1" name="Google Shape;291;p38"/>
          <p:cNvSpPr/>
          <p:nvPr/>
        </p:nvSpPr>
        <p:spPr>
          <a:xfrm>
            <a:off x="6420175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2" name="Google Shape;292;p38"/>
          <p:cNvSpPr/>
          <p:nvPr/>
        </p:nvSpPr>
        <p:spPr>
          <a:xfrm>
            <a:off x="6569275" y="31575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3" name="Google Shape;293;p38"/>
          <p:cNvSpPr/>
          <p:nvPr/>
        </p:nvSpPr>
        <p:spPr>
          <a:xfrm>
            <a:off x="6727600" y="30385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4" name="Google Shape;294;p38"/>
          <p:cNvSpPr/>
          <p:nvPr/>
        </p:nvSpPr>
        <p:spPr>
          <a:xfrm>
            <a:off x="6727600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5" name="Google Shape;295;p38"/>
          <p:cNvSpPr/>
          <p:nvPr/>
        </p:nvSpPr>
        <p:spPr>
          <a:xfrm>
            <a:off x="6923175" y="31043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6" name="Google Shape;296;p38"/>
          <p:cNvSpPr/>
          <p:nvPr/>
        </p:nvSpPr>
        <p:spPr>
          <a:xfrm>
            <a:off x="6923175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7" name="Google Shape;297;p38"/>
          <p:cNvSpPr/>
          <p:nvPr/>
        </p:nvSpPr>
        <p:spPr>
          <a:xfrm>
            <a:off x="7118750" y="30583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8" name="Google Shape;298;p38"/>
          <p:cNvSpPr/>
          <p:nvPr/>
        </p:nvSpPr>
        <p:spPr>
          <a:xfrm>
            <a:off x="7174675" y="32449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9" name="Google Shape;299;p38"/>
          <p:cNvSpPr/>
          <p:nvPr/>
        </p:nvSpPr>
        <p:spPr>
          <a:xfrm>
            <a:off x="7314325" y="31043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0" name="Google Shape;300;p38"/>
          <p:cNvSpPr/>
          <p:nvPr/>
        </p:nvSpPr>
        <p:spPr>
          <a:xfrm>
            <a:off x="7426175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1" name="Google Shape;301;p38"/>
          <p:cNvSpPr/>
          <p:nvPr/>
        </p:nvSpPr>
        <p:spPr>
          <a:xfrm>
            <a:off x="7509900" y="31043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2" name="Google Shape;302;p38"/>
          <p:cNvSpPr/>
          <p:nvPr/>
        </p:nvSpPr>
        <p:spPr>
          <a:xfrm>
            <a:off x="8777150" y="31575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3" name="Google Shape;303;p38"/>
          <p:cNvSpPr/>
          <p:nvPr/>
        </p:nvSpPr>
        <p:spPr>
          <a:xfrm>
            <a:off x="8729100" y="33107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4" name="Google Shape;304;p38"/>
          <p:cNvSpPr/>
          <p:nvPr/>
        </p:nvSpPr>
        <p:spPr>
          <a:xfrm>
            <a:off x="7673213" y="31043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5" name="Google Shape;305;p38"/>
          <p:cNvSpPr/>
          <p:nvPr/>
        </p:nvSpPr>
        <p:spPr>
          <a:xfrm>
            <a:off x="7621738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6" name="Google Shape;306;p38"/>
          <p:cNvSpPr/>
          <p:nvPr/>
        </p:nvSpPr>
        <p:spPr>
          <a:xfrm>
            <a:off x="7850150" y="31575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7" name="Google Shape;307;p38"/>
          <p:cNvSpPr/>
          <p:nvPr/>
        </p:nvSpPr>
        <p:spPr>
          <a:xfrm>
            <a:off x="8013338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8" name="Google Shape;308;p38"/>
          <p:cNvSpPr/>
          <p:nvPr/>
        </p:nvSpPr>
        <p:spPr>
          <a:xfrm>
            <a:off x="8213938" y="33107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9" name="Google Shape;309;p38"/>
          <p:cNvSpPr/>
          <p:nvPr/>
        </p:nvSpPr>
        <p:spPr>
          <a:xfrm>
            <a:off x="8471513" y="33107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0" name="Google Shape;310;p38"/>
          <p:cNvSpPr/>
          <p:nvPr/>
        </p:nvSpPr>
        <p:spPr>
          <a:xfrm>
            <a:off x="7812738" y="33107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1" name="Google Shape;311;p38"/>
          <p:cNvSpPr/>
          <p:nvPr/>
        </p:nvSpPr>
        <p:spPr>
          <a:xfrm>
            <a:off x="5945288" y="30583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2" name="Google Shape;312;p38"/>
          <p:cNvSpPr/>
          <p:nvPr/>
        </p:nvSpPr>
        <p:spPr>
          <a:xfrm>
            <a:off x="6171488" y="3038525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3" name="Google Shape;313;p38"/>
          <p:cNvSpPr/>
          <p:nvPr/>
        </p:nvSpPr>
        <p:spPr>
          <a:xfrm>
            <a:off x="5867488" y="39337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4" name="Google Shape;314;p38"/>
          <p:cNvSpPr/>
          <p:nvPr/>
        </p:nvSpPr>
        <p:spPr>
          <a:xfrm>
            <a:off x="6001313" y="40369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5" name="Google Shape;315;p38"/>
          <p:cNvSpPr/>
          <p:nvPr/>
        </p:nvSpPr>
        <p:spPr>
          <a:xfrm>
            <a:off x="6232313" y="39829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6" name="Google Shape;316;p38"/>
          <p:cNvSpPr/>
          <p:nvPr/>
        </p:nvSpPr>
        <p:spPr>
          <a:xfrm>
            <a:off x="5903400" y="44115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7" name="Google Shape;317;p38"/>
          <p:cNvSpPr/>
          <p:nvPr/>
        </p:nvSpPr>
        <p:spPr>
          <a:xfrm>
            <a:off x="6350475" y="4224238"/>
            <a:ext cx="103200" cy="103200"/>
          </a:xfrm>
          <a:prstGeom prst="ellipse">
            <a:avLst/>
          </a:prstGeom>
          <a:solidFill>
            <a:srgbClr val="E69138"/>
          </a:solidFill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8" name="Google Shape;318;p38"/>
          <p:cNvSpPr/>
          <p:nvPr/>
        </p:nvSpPr>
        <p:spPr>
          <a:xfrm>
            <a:off x="6138200" y="44115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9" name="Google Shape;319;p38"/>
          <p:cNvSpPr/>
          <p:nvPr/>
        </p:nvSpPr>
        <p:spPr>
          <a:xfrm>
            <a:off x="6466088" y="4105913"/>
            <a:ext cx="103200" cy="103200"/>
          </a:xfrm>
          <a:prstGeom prst="ellipse">
            <a:avLst/>
          </a:prstGeom>
          <a:solidFill>
            <a:srgbClr val="E69138"/>
          </a:solidFill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0" name="Google Shape;320;p38"/>
          <p:cNvSpPr/>
          <p:nvPr/>
        </p:nvSpPr>
        <p:spPr>
          <a:xfrm>
            <a:off x="6372988" y="4411513"/>
            <a:ext cx="103200" cy="103200"/>
          </a:xfrm>
          <a:prstGeom prst="ellipse">
            <a:avLst/>
          </a:prstGeom>
          <a:solidFill>
            <a:srgbClr val="E69138"/>
          </a:solidFill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1" name="Google Shape;321;p38"/>
          <p:cNvSpPr/>
          <p:nvPr/>
        </p:nvSpPr>
        <p:spPr>
          <a:xfrm>
            <a:off x="6522088" y="4308313"/>
            <a:ext cx="103200" cy="1032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2" name="Google Shape;322;p38"/>
          <p:cNvSpPr/>
          <p:nvPr/>
        </p:nvSpPr>
        <p:spPr>
          <a:xfrm>
            <a:off x="6680413" y="4189338"/>
            <a:ext cx="103200" cy="103200"/>
          </a:xfrm>
          <a:prstGeom prst="ellipse">
            <a:avLst/>
          </a:prstGeom>
          <a:solidFill>
            <a:srgbClr val="E69138"/>
          </a:solidFill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3" name="Google Shape;323;p38"/>
          <p:cNvSpPr/>
          <p:nvPr/>
        </p:nvSpPr>
        <p:spPr>
          <a:xfrm>
            <a:off x="6680413" y="4411513"/>
            <a:ext cx="103200" cy="103200"/>
          </a:xfrm>
          <a:prstGeom prst="ellipse">
            <a:avLst/>
          </a:prstGeom>
          <a:solidFill>
            <a:srgbClr val="E69138"/>
          </a:solidFill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4" name="Google Shape;324;p38"/>
          <p:cNvSpPr/>
          <p:nvPr/>
        </p:nvSpPr>
        <p:spPr>
          <a:xfrm>
            <a:off x="6875988" y="42551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5" name="Google Shape;325;p38"/>
          <p:cNvSpPr/>
          <p:nvPr/>
        </p:nvSpPr>
        <p:spPr>
          <a:xfrm>
            <a:off x="6875988" y="44115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6" name="Google Shape;326;p38"/>
          <p:cNvSpPr/>
          <p:nvPr/>
        </p:nvSpPr>
        <p:spPr>
          <a:xfrm>
            <a:off x="7071563" y="42091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7" name="Google Shape;327;p38"/>
          <p:cNvSpPr/>
          <p:nvPr/>
        </p:nvSpPr>
        <p:spPr>
          <a:xfrm>
            <a:off x="7127488" y="43957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8" name="Google Shape;328;p38"/>
          <p:cNvSpPr/>
          <p:nvPr/>
        </p:nvSpPr>
        <p:spPr>
          <a:xfrm>
            <a:off x="7267138" y="42551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9" name="Google Shape;329;p38"/>
          <p:cNvSpPr/>
          <p:nvPr/>
        </p:nvSpPr>
        <p:spPr>
          <a:xfrm>
            <a:off x="7378988" y="44115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0" name="Google Shape;330;p38"/>
          <p:cNvSpPr/>
          <p:nvPr/>
        </p:nvSpPr>
        <p:spPr>
          <a:xfrm>
            <a:off x="7462713" y="42551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1" name="Google Shape;331;p38"/>
          <p:cNvSpPr/>
          <p:nvPr/>
        </p:nvSpPr>
        <p:spPr>
          <a:xfrm>
            <a:off x="8729963" y="43083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2" name="Google Shape;332;p38"/>
          <p:cNvSpPr/>
          <p:nvPr/>
        </p:nvSpPr>
        <p:spPr>
          <a:xfrm>
            <a:off x="8681913" y="44615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3" name="Google Shape;333;p38"/>
          <p:cNvSpPr/>
          <p:nvPr/>
        </p:nvSpPr>
        <p:spPr>
          <a:xfrm>
            <a:off x="7626025" y="42551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4" name="Google Shape;334;p38"/>
          <p:cNvSpPr/>
          <p:nvPr/>
        </p:nvSpPr>
        <p:spPr>
          <a:xfrm>
            <a:off x="7574550" y="44115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5" name="Google Shape;335;p38"/>
          <p:cNvSpPr/>
          <p:nvPr/>
        </p:nvSpPr>
        <p:spPr>
          <a:xfrm>
            <a:off x="7802963" y="43083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6" name="Google Shape;336;p38"/>
          <p:cNvSpPr/>
          <p:nvPr/>
        </p:nvSpPr>
        <p:spPr>
          <a:xfrm>
            <a:off x="7966150" y="44115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7" name="Google Shape;337;p38"/>
          <p:cNvSpPr/>
          <p:nvPr/>
        </p:nvSpPr>
        <p:spPr>
          <a:xfrm>
            <a:off x="8166750" y="44615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8" name="Google Shape;338;p38"/>
          <p:cNvSpPr/>
          <p:nvPr/>
        </p:nvSpPr>
        <p:spPr>
          <a:xfrm>
            <a:off x="8424325" y="44615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9" name="Google Shape;339;p38"/>
          <p:cNvSpPr/>
          <p:nvPr/>
        </p:nvSpPr>
        <p:spPr>
          <a:xfrm>
            <a:off x="7765550" y="44615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0" name="Google Shape;340;p38"/>
          <p:cNvSpPr/>
          <p:nvPr/>
        </p:nvSpPr>
        <p:spPr>
          <a:xfrm>
            <a:off x="5898100" y="42091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1" name="Google Shape;341;p38"/>
          <p:cNvSpPr/>
          <p:nvPr/>
        </p:nvSpPr>
        <p:spPr>
          <a:xfrm>
            <a:off x="6124300" y="4189325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Fluid Discretization: Lagrangian or Particle-based</a:t>
            </a:r>
            <a:endParaRPr/>
          </a:p>
        </p:txBody>
      </p:sp>
      <p:sp>
        <p:nvSpPr>
          <p:cNvPr id="347" name="Google Shape;347;p39"/>
          <p:cNvSpPr txBox="1"/>
          <p:nvPr>
            <p:ph idx="1" type="body"/>
          </p:nvPr>
        </p:nvSpPr>
        <p:spPr>
          <a:xfrm>
            <a:off x="311700" y="1317725"/>
            <a:ext cx="5272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Fluid treated as discrete particles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Particles carry the local fluid variables, i.e. velocity, density, etc.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800"/>
              <a:buChar char="●"/>
            </a:pPr>
            <a:r>
              <a:rPr lang="en">
                <a:solidFill>
                  <a:srgbClr val="6AA84F"/>
                </a:solidFill>
              </a:rPr>
              <a:t>Benefits:</a:t>
            </a:r>
            <a:endParaRPr>
              <a:solidFill>
                <a:srgbClr val="6AA84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○"/>
            </a:pPr>
            <a:r>
              <a:rPr lang="en">
                <a:solidFill>
                  <a:srgbClr val="6AA84F"/>
                </a:solidFill>
              </a:rPr>
              <a:t>High accuracy because of high degrees of freedom</a:t>
            </a:r>
            <a:endParaRPr>
              <a:solidFill>
                <a:srgbClr val="6AA84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○"/>
            </a:pPr>
            <a:r>
              <a:rPr lang="en">
                <a:solidFill>
                  <a:srgbClr val="6AA84F"/>
                </a:solidFill>
              </a:rPr>
              <a:t>Better surface handling, yielding results with superior visual quality</a:t>
            </a:r>
            <a:endParaRPr/>
          </a:p>
        </p:txBody>
      </p:sp>
      <p:pic>
        <p:nvPicPr>
          <p:cNvPr id="348" name="Google Shape;34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2825" y="1752683"/>
            <a:ext cx="3255000" cy="1830929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9"/>
          <p:cNvSpPr/>
          <p:nvPr/>
        </p:nvSpPr>
        <p:spPr>
          <a:xfrm>
            <a:off x="5804719" y="1960774"/>
            <a:ext cx="3121800" cy="1517400"/>
          </a:xfrm>
          <a:prstGeom prst="rect">
            <a:avLst/>
          </a:prstGeom>
          <a:noFill/>
          <a:ln cap="flat" cmpd="sng" w="133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3975" lIns="63975" spcFirstLastPara="1" rIns="63975" wrap="square" tIns="63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79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0" name="Google Shape;350;p39"/>
          <p:cNvSpPr/>
          <p:nvPr/>
        </p:nvSpPr>
        <p:spPr>
          <a:xfrm>
            <a:off x="5914675" y="27829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1" name="Google Shape;351;p39"/>
          <p:cNvSpPr/>
          <p:nvPr/>
        </p:nvSpPr>
        <p:spPr>
          <a:xfrm>
            <a:off x="6048500" y="28861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2" name="Google Shape;352;p39"/>
          <p:cNvSpPr/>
          <p:nvPr/>
        </p:nvSpPr>
        <p:spPr>
          <a:xfrm>
            <a:off x="6279500" y="28321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3" name="Google Shape;353;p39"/>
          <p:cNvSpPr/>
          <p:nvPr/>
        </p:nvSpPr>
        <p:spPr>
          <a:xfrm>
            <a:off x="5950588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4" name="Google Shape;354;p39"/>
          <p:cNvSpPr/>
          <p:nvPr/>
        </p:nvSpPr>
        <p:spPr>
          <a:xfrm>
            <a:off x="6397663" y="30734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5" name="Google Shape;355;p39"/>
          <p:cNvSpPr/>
          <p:nvPr/>
        </p:nvSpPr>
        <p:spPr>
          <a:xfrm>
            <a:off x="6185388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6" name="Google Shape;356;p39"/>
          <p:cNvSpPr/>
          <p:nvPr/>
        </p:nvSpPr>
        <p:spPr>
          <a:xfrm>
            <a:off x="6513275" y="29551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7" name="Google Shape;357;p39"/>
          <p:cNvSpPr/>
          <p:nvPr/>
        </p:nvSpPr>
        <p:spPr>
          <a:xfrm>
            <a:off x="6420175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8" name="Google Shape;358;p39"/>
          <p:cNvSpPr/>
          <p:nvPr/>
        </p:nvSpPr>
        <p:spPr>
          <a:xfrm>
            <a:off x="6569275" y="31575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9" name="Google Shape;359;p39"/>
          <p:cNvSpPr/>
          <p:nvPr/>
        </p:nvSpPr>
        <p:spPr>
          <a:xfrm>
            <a:off x="6727600" y="30385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0" name="Google Shape;360;p39"/>
          <p:cNvSpPr/>
          <p:nvPr/>
        </p:nvSpPr>
        <p:spPr>
          <a:xfrm>
            <a:off x="6727600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1" name="Google Shape;361;p39"/>
          <p:cNvSpPr/>
          <p:nvPr/>
        </p:nvSpPr>
        <p:spPr>
          <a:xfrm>
            <a:off x="6923175" y="31043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2" name="Google Shape;362;p39"/>
          <p:cNvSpPr/>
          <p:nvPr/>
        </p:nvSpPr>
        <p:spPr>
          <a:xfrm>
            <a:off x="6923175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3" name="Google Shape;363;p39"/>
          <p:cNvSpPr/>
          <p:nvPr/>
        </p:nvSpPr>
        <p:spPr>
          <a:xfrm>
            <a:off x="7118750" y="30583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4" name="Google Shape;364;p39"/>
          <p:cNvSpPr/>
          <p:nvPr/>
        </p:nvSpPr>
        <p:spPr>
          <a:xfrm>
            <a:off x="7174675" y="32449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5" name="Google Shape;365;p39"/>
          <p:cNvSpPr/>
          <p:nvPr/>
        </p:nvSpPr>
        <p:spPr>
          <a:xfrm>
            <a:off x="7314325" y="31043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6" name="Google Shape;366;p39"/>
          <p:cNvSpPr/>
          <p:nvPr/>
        </p:nvSpPr>
        <p:spPr>
          <a:xfrm>
            <a:off x="7426175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7" name="Google Shape;367;p39"/>
          <p:cNvSpPr/>
          <p:nvPr/>
        </p:nvSpPr>
        <p:spPr>
          <a:xfrm>
            <a:off x="7509900" y="31043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8" name="Google Shape;368;p39"/>
          <p:cNvSpPr/>
          <p:nvPr/>
        </p:nvSpPr>
        <p:spPr>
          <a:xfrm>
            <a:off x="8777150" y="31575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9" name="Google Shape;369;p39"/>
          <p:cNvSpPr/>
          <p:nvPr/>
        </p:nvSpPr>
        <p:spPr>
          <a:xfrm>
            <a:off x="8729100" y="33107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0" name="Google Shape;370;p39"/>
          <p:cNvSpPr/>
          <p:nvPr/>
        </p:nvSpPr>
        <p:spPr>
          <a:xfrm>
            <a:off x="7673213" y="31043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1" name="Google Shape;371;p39"/>
          <p:cNvSpPr/>
          <p:nvPr/>
        </p:nvSpPr>
        <p:spPr>
          <a:xfrm>
            <a:off x="7621738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2" name="Google Shape;372;p39"/>
          <p:cNvSpPr/>
          <p:nvPr/>
        </p:nvSpPr>
        <p:spPr>
          <a:xfrm>
            <a:off x="7850150" y="31575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3" name="Google Shape;373;p39"/>
          <p:cNvSpPr/>
          <p:nvPr/>
        </p:nvSpPr>
        <p:spPr>
          <a:xfrm>
            <a:off x="8013338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4" name="Google Shape;374;p39"/>
          <p:cNvSpPr/>
          <p:nvPr/>
        </p:nvSpPr>
        <p:spPr>
          <a:xfrm>
            <a:off x="8213938" y="33107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5" name="Google Shape;375;p39"/>
          <p:cNvSpPr/>
          <p:nvPr/>
        </p:nvSpPr>
        <p:spPr>
          <a:xfrm>
            <a:off x="8471513" y="33107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6" name="Google Shape;376;p39"/>
          <p:cNvSpPr/>
          <p:nvPr/>
        </p:nvSpPr>
        <p:spPr>
          <a:xfrm>
            <a:off x="7812738" y="33107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7" name="Google Shape;377;p39"/>
          <p:cNvSpPr/>
          <p:nvPr/>
        </p:nvSpPr>
        <p:spPr>
          <a:xfrm>
            <a:off x="5945288" y="30583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8" name="Google Shape;378;p39"/>
          <p:cNvSpPr/>
          <p:nvPr/>
        </p:nvSpPr>
        <p:spPr>
          <a:xfrm>
            <a:off x="6171488" y="3038525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Fluid Discretization: Lagrangian or Particle-based</a:t>
            </a:r>
            <a:endParaRPr/>
          </a:p>
        </p:txBody>
      </p:sp>
      <p:sp>
        <p:nvSpPr>
          <p:cNvPr id="384" name="Google Shape;384;p40"/>
          <p:cNvSpPr txBox="1"/>
          <p:nvPr>
            <p:ph idx="1" type="body"/>
          </p:nvPr>
        </p:nvSpPr>
        <p:spPr>
          <a:xfrm>
            <a:off x="311700" y="1317725"/>
            <a:ext cx="5272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Fluid treated as discrete particles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Particles carry the local fluid variables, i.e. velocity, density, etc.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800"/>
              <a:buChar char="●"/>
            </a:pPr>
            <a:r>
              <a:rPr lang="en">
                <a:solidFill>
                  <a:srgbClr val="6AA84F"/>
                </a:solidFill>
              </a:rPr>
              <a:t>Benefits:</a:t>
            </a:r>
            <a:endParaRPr>
              <a:solidFill>
                <a:srgbClr val="6AA84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○"/>
            </a:pPr>
            <a:r>
              <a:rPr lang="en">
                <a:solidFill>
                  <a:srgbClr val="6AA84F"/>
                </a:solidFill>
              </a:rPr>
              <a:t>High accuracy because of high degrees of freedom</a:t>
            </a:r>
            <a:endParaRPr>
              <a:solidFill>
                <a:srgbClr val="6AA84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○"/>
            </a:pPr>
            <a:r>
              <a:rPr lang="en">
                <a:solidFill>
                  <a:srgbClr val="6AA84F"/>
                </a:solidFill>
              </a:rPr>
              <a:t>Better surface handling, yielding results with superior visual quality</a:t>
            </a:r>
            <a:endParaRPr>
              <a:solidFill>
                <a:srgbClr val="6AA84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Char char="●"/>
            </a:pPr>
            <a:r>
              <a:rPr lang="en">
                <a:solidFill>
                  <a:srgbClr val="CC0000"/>
                </a:solidFill>
              </a:rPr>
              <a:t>Disadvantages</a:t>
            </a:r>
            <a:endParaRPr>
              <a:solidFill>
                <a:srgbClr val="CC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400"/>
              <a:buChar char="○"/>
            </a:pPr>
            <a:r>
              <a:rPr lang="en">
                <a:solidFill>
                  <a:srgbClr val="CC0000"/>
                </a:solidFill>
              </a:rPr>
              <a:t>No connectivity information, ill-defined topology</a:t>
            </a:r>
            <a:endParaRPr>
              <a:solidFill>
                <a:srgbClr val="CC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400"/>
              <a:buChar char="○"/>
            </a:pPr>
            <a:r>
              <a:rPr lang="en">
                <a:solidFill>
                  <a:srgbClr val="CC0000"/>
                </a:solidFill>
              </a:rPr>
              <a:t>Difficult to enforce constraints</a:t>
            </a:r>
            <a:endParaRPr>
              <a:solidFill>
                <a:srgbClr val="CC0000"/>
              </a:solidFill>
            </a:endParaRPr>
          </a:p>
        </p:txBody>
      </p:sp>
      <p:pic>
        <p:nvPicPr>
          <p:cNvPr id="385" name="Google Shape;38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2825" y="1752683"/>
            <a:ext cx="3255000" cy="1830929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0"/>
          <p:cNvSpPr/>
          <p:nvPr/>
        </p:nvSpPr>
        <p:spPr>
          <a:xfrm>
            <a:off x="5804719" y="1960774"/>
            <a:ext cx="3121800" cy="1517400"/>
          </a:xfrm>
          <a:prstGeom prst="rect">
            <a:avLst/>
          </a:prstGeom>
          <a:noFill/>
          <a:ln cap="flat" cmpd="sng" w="133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3975" lIns="63975" spcFirstLastPara="1" rIns="63975" wrap="square" tIns="63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79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7" name="Google Shape;387;p40"/>
          <p:cNvSpPr/>
          <p:nvPr/>
        </p:nvSpPr>
        <p:spPr>
          <a:xfrm>
            <a:off x="5914675" y="27829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8" name="Google Shape;388;p40"/>
          <p:cNvSpPr/>
          <p:nvPr/>
        </p:nvSpPr>
        <p:spPr>
          <a:xfrm>
            <a:off x="6048500" y="28861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9" name="Google Shape;389;p40"/>
          <p:cNvSpPr/>
          <p:nvPr/>
        </p:nvSpPr>
        <p:spPr>
          <a:xfrm>
            <a:off x="6279500" y="28321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0" name="Google Shape;390;p40"/>
          <p:cNvSpPr/>
          <p:nvPr/>
        </p:nvSpPr>
        <p:spPr>
          <a:xfrm>
            <a:off x="5950588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1" name="Google Shape;391;p40"/>
          <p:cNvSpPr/>
          <p:nvPr/>
        </p:nvSpPr>
        <p:spPr>
          <a:xfrm>
            <a:off x="6397663" y="30734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2" name="Google Shape;392;p40"/>
          <p:cNvSpPr/>
          <p:nvPr/>
        </p:nvSpPr>
        <p:spPr>
          <a:xfrm>
            <a:off x="6185388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3" name="Google Shape;393;p40"/>
          <p:cNvSpPr/>
          <p:nvPr/>
        </p:nvSpPr>
        <p:spPr>
          <a:xfrm>
            <a:off x="6513275" y="29551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4" name="Google Shape;394;p40"/>
          <p:cNvSpPr/>
          <p:nvPr/>
        </p:nvSpPr>
        <p:spPr>
          <a:xfrm>
            <a:off x="6420175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5" name="Google Shape;395;p40"/>
          <p:cNvSpPr/>
          <p:nvPr/>
        </p:nvSpPr>
        <p:spPr>
          <a:xfrm>
            <a:off x="6569275" y="31575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6" name="Google Shape;396;p40"/>
          <p:cNvSpPr/>
          <p:nvPr/>
        </p:nvSpPr>
        <p:spPr>
          <a:xfrm>
            <a:off x="6727600" y="30385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7" name="Google Shape;397;p40"/>
          <p:cNvSpPr/>
          <p:nvPr/>
        </p:nvSpPr>
        <p:spPr>
          <a:xfrm>
            <a:off x="6727600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8" name="Google Shape;398;p40"/>
          <p:cNvSpPr/>
          <p:nvPr/>
        </p:nvSpPr>
        <p:spPr>
          <a:xfrm>
            <a:off x="6923175" y="31043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9" name="Google Shape;399;p40"/>
          <p:cNvSpPr/>
          <p:nvPr/>
        </p:nvSpPr>
        <p:spPr>
          <a:xfrm>
            <a:off x="6923175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00" name="Google Shape;400;p40"/>
          <p:cNvSpPr/>
          <p:nvPr/>
        </p:nvSpPr>
        <p:spPr>
          <a:xfrm>
            <a:off x="7118750" y="30583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01" name="Google Shape;401;p40"/>
          <p:cNvSpPr/>
          <p:nvPr/>
        </p:nvSpPr>
        <p:spPr>
          <a:xfrm>
            <a:off x="7174675" y="32449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02" name="Google Shape;402;p40"/>
          <p:cNvSpPr/>
          <p:nvPr/>
        </p:nvSpPr>
        <p:spPr>
          <a:xfrm>
            <a:off x="7314325" y="31043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03" name="Google Shape;403;p40"/>
          <p:cNvSpPr/>
          <p:nvPr/>
        </p:nvSpPr>
        <p:spPr>
          <a:xfrm>
            <a:off x="7426175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04" name="Google Shape;404;p40"/>
          <p:cNvSpPr/>
          <p:nvPr/>
        </p:nvSpPr>
        <p:spPr>
          <a:xfrm>
            <a:off x="7509900" y="31043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05" name="Google Shape;405;p40"/>
          <p:cNvSpPr/>
          <p:nvPr/>
        </p:nvSpPr>
        <p:spPr>
          <a:xfrm>
            <a:off x="8777150" y="31575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06" name="Google Shape;406;p40"/>
          <p:cNvSpPr/>
          <p:nvPr/>
        </p:nvSpPr>
        <p:spPr>
          <a:xfrm>
            <a:off x="8729100" y="33107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07" name="Google Shape;407;p40"/>
          <p:cNvSpPr/>
          <p:nvPr/>
        </p:nvSpPr>
        <p:spPr>
          <a:xfrm>
            <a:off x="7673213" y="31043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08" name="Google Shape;408;p40"/>
          <p:cNvSpPr/>
          <p:nvPr/>
        </p:nvSpPr>
        <p:spPr>
          <a:xfrm>
            <a:off x="7621738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09" name="Google Shape;409;p40"/>
          <p:cNvSpPr/>
          <p:nvPr/>
        </p:nvSpPr>
        <p:spPr>
          <a:xfrm>
            <a:off x="7850150" y="31575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0" name="Google Shape;410;p40"/>
          <p:cNvSpPr/>
          <p:nvPr/>
        </p:nvSpPr>
        <p:spPr>
          <a:xfrm>
            <a:off x="8013338" y="32607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1" name="Google Shape;411;p40"/>
          <p:cNvSpPr/>
          <p:nvPr/>
        </p:nvSpPr>
        <p:spPr>
          <a:xfrm>
            <a:off x="8213938" y="33107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2" name="Google Shape;412;p40"/>
          <p:cNvSpPr/>
          <p:nvPr/>
        </p:nvSpPr>
        <p:spPr>
          <a:xfrm>
            <a:off x="8471513" y="33107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3" name="Google Shape;413;p40"/>
          <p:cNvSpPr/>
          <p:nvPr/>
        </p:nvSpPr>
        <p:spPr>
          <a:xfrm>
            <a:off x="7812738" y="3310738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4" name="Google Shape;414;p40"/>
          <p:cNvSpPr/>
          <p:nvPr/>
        </p:nvSpPr>
        <p:spPr>
          <a:xfrm>
            <a:off x="5945288" y="3058313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5" name="Google Shape;415;p40"/>
          <p:cNvSpPr/>
          <p:nvPr/>
        </p:nvSpPr>
        <p:spPr>
          <a:xfrm>
            <a:off x="6171488" y="3038525"/>
            <a:ext cx="103200" cy="103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Fluid Dynamics</a:t>
            </a:r>
            <a:endParaRPr/>
          </a:p>
        </p:txBody>
      </p:sp>
      <p:sp>
        <p:nvSpPr>
          <p:cNvPr id="421" name="Google Shape;421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Dynamics governed by Navier-Stokes equations: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22" name="Google Shape;42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337" y="1684900"/>
            <a:ext cx="3995325" cy="63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Understanding fluid dynamics is crucial for many applications: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Weather Prediction</a:t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7100" y="2096500"/>
            <a:ext cx="3876552" cy="199507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7718550" y="4014275"/>
            <a:ext cx="785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Source: [1]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8358900" y="4780625"/>
            <a:ext cx="785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[1] Windy.com</a:t>
            </a: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Fluid Dynamics</a:t>
            </a:r>
            <a:endParaRPr/>
          </a:p>
        </p:txBody>
      </p:sp>
      <p:sp>
        <p:nvSpPr>
          <p:cNvPr id="428" name="Google Shape;428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Dynamics governed by Navier-Stokes equations: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29" name="Google Shape;42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337" y="1684900"/>
            <a:ext cx="3995325" cy="63207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2"/>
          <p:cNvSpPr/>
          <p:nvPr/>
        </p:nvSpPr>
        <p:spPr>
          <a:xfrm>
            <a:off x="2540775" y="1700725"/>
            <a:ext cx="2988300" cy="632100"/>
          </a:xfrm>
          <a:prstGeom prst="rect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1" name="Google Shape;431;p42"/>
          <p:cNvSpPr txBox="1"/>
          <p:nvPr/>
        </p:nvSpPr>
        <p:spPr>
          <a:xfrm>
            <a:off x="3063925" y="2437475"/>
            <a:ext cx="2107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Conservation of Momentum</a:t>
            </a:r>
            <a:endParaRPr b="1" sz="1000">
              <a:solidFill>
                <a:srgbClr val="E0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Fluid Dynamics</a:t>
            </a:r>
            <a:endParaRPr/>
          </a:p>
        </p:txBody>
      </p:sp>
      <p:sp>
        <p:nvSpPr>
          <p:cNvPr id="437" name="Google Shape;437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Dynamics governed by Navier-Stokes equations: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38" name="Google Shape;43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337" y="1684900"/>
            <a:ext cx="3995325" cy="632075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3"/>
          <p:cNvSpPr/>
          <p:nvPr/>
        </p:nvSpPr>
        <p:spPr>
          <a:xfrm>
            <a:off x="5604825" y="1684900"/>
            <a:ext cx="1019100" cy="632100"/>
          </a:xfrm>
          <a:prstGeom prst="rect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0" name="Google Shape;440;p43"/>
          <p:cNvSpPr txBox="1"/>
          <p:nvPr/>
        </p:nvSpPr>
        <p:spPr>
          <a:xfrm>
            <a:off x="5356825" y="2402400"/>
            <a:ext cx="1701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Conservation of Mass</a:t>
            </a:r>
            <a:endParaRPr b="1" sz="1000">
              <a:solidFill>
                <a:srgbClr val="E0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Fluid Dynamics</a:t>
            </a:r>
            <a:endParaRPr/>
          </a:p>
        </p:txBody>
      </p:sp>
      <p:sp>
        <p:nvSpPr>
          <p:cNvPr id="446" name="Google Shape;446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Dynamics governed by Navier-Stokes equations: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47" name="Google Shape;44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337" y="1684900"/>
            <a:ext cx="3995325" cy="63207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44"/>
          <p:cNvSpPr/>
          <p:nvPr/>
        </p:nvSpPr>
        <p:spPr>
          <a:xfrm>
            <a:off x="3263750" y="1726225"/>
            <a:ext cx="867600" cy="632100"/>
          </a:xfrm>
          <a:prstGeom prst="rect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9" name="Google Shape;449;p44"/>
          <p:cNvSpPr txBox="1"/>
          <p:nvPr/>
        </p:nvSpPr>
        <p:spPr>
          <a:xfrm>
            <a:off x="2141275" y="2664050"/>
            <a:ext cx="2850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Advection:</a:t>
            </a:r>
            <a:endParaRPr b="1" sz="1000">
              <a:solidFill>
                <a:srgbClr val="E0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Proxima Nova"/>
              <a:buChar char="●"/>
            </a:pPr>
            <a: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Accounts for </a:t>
            </a:r>
            <a: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movement</a:t>
            </a:r>
            <a: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 of fluid quantities: density, velocity, etc.</a:t>
            </a:r>
            <a:endParaRPr sz="1000">
              <a:solidFill>
                <a:srgbClr val="E0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Proxima Nova"/>
              <a:buChar char="●"/>
            </a:pPr>
            <a: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Only in grid-based methods</a:t>
            </a:r>
            <a:endParaRPr sz="1000">
              <a:solidFill>
                <a:srgbClr val="E0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Proxima Nova"/>
              <a:buChar char="●"/>
            </a:pPr>
            <a: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In particle based methods, this is replaced by a material derivative Du/Dt</a:t>
            </a:r>
            <a:endParaRPr sz="1000">
              <a:solidFill>
                <a:srgbClr val="E0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50" name="Google Shape;45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5612" y="3772246"/>
            <a:ext cx="1922234" cy="7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Fluid Dynamics</a:t>
            </a:r>
            <a:endParaRPr/>
          </a:p>
        </p:txBody>
      </p:sp>
      <p:sp>
        <p:nvSpPr>
          <p:cNvPr id="456" name="Google Shape;456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Dynamics governed by Navier-Stokes equations: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57" name="Google Shape;45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337" y="1684900"/>
            <a:ext cx="3995325" cy="632075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5"/>
          <p:cNvSpPr/>
          <p:nvPr/>
        </p:nvSpPr>
        <p:spPr>
          <a:xfrm>
            <a:off x="4337725" y="1726225"/>
            <a:ext cx="372000" cy="632100"/>
          </a:xfrm>
          <a:prstGeom prst="rect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9" name="Google Shape;459;p45"/>
          <p:cNvSpPr txBox="1"/>
          <p:nvPr/>
        </p:nvSpPr>
        <p:spPr>
          <a:xfrm>
            <a:off x="3690525" y="2533250"/>
            <a:ext cx="2355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External Force</a:t>
            </a:r>
            <a:r>
              <a:rPr b="1"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endParaRPr b="1" sz="1000">
              <a:solidFill>
                <a:srgbClr val="E0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Proxima Nova"/>
              <a:buChar char="●"/>
            </a:pPr>
            <a: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Gravity, Control Forces, etc.</a:t>
            </a:r>
            <a:endParaRPr sz="1000">
              <a:solidFill>
                <a:srgbClr val="E0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Fluid Dynamics</a:t>
            </a:r>
            <a:endParaRPr/>
          </a:p>
        </p:txBody>
      </p:sp>
      <p:sp>
        <p:nvSpPr>
          <p:cNvPr id="465" name="Google Shape;465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Dynamics governed by Navier-Stokes equations: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66" name="Google Shape;46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337" y="1684900"/>
            <a:ext cx="3995325" cy="632075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6"/>
          <p:cNvSpPr/>
          <p:nvPr/>
        </p:nvSpPr>
        <p:spPr>
          <a:xfrm>
            <a:off x="4888750" y="1733075"/>
            <a:ext cx="530100" cy="632100"/>
          </a:xfrm>
          <a:prstGeom prst="rect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68" name="Google Shape;468;p46"/>
          <p:cNvSpPr txBox="1"/>
          <p:nvPr/>
        </p:nvSpPr>
        <p:spPr>
          <a:xfrm>
            <a:off x="3728350" y="2505675"/>
            <a:ext cx="2850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Pressure</a:t>
            </a:r>
            <a:r>
              <a:rPr b="1"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endParaRPr sz="1000">
              <a:solidFill>
                <a:srgbClr val="E0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Proxima Nova"/>
              <a:buChar char="●"/>
            </a:pPr>
            <a: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Enforces incompressibility and other boundary conditions</a:t>
            </a:r>
            <a:endParaRPr sz="1000">
              <a:solidFill>
                <a:srgbClr val="E0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Proxima Nova"/>
              <a:buChar char="●"/>
            </a:pPr>
            <a: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Responsible for coupling fluids with other entities in the simulation</a:t>
            </a:r>
            <a:endParaRPr sz="1000">
              <a:solidFill>
                <a:srgbClr val="E0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boundary conditions</a:t>
            </a:r>
            <a:endParaRPr/>
          </a:p>
        </p:txBody>
      </p:sp>
      <p:pic>
        <p:nvPicPr>
          <p:cNvPr id="474" name="Google Shape;47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1398" y="1520350"/>
            <a:ext cx="4652376" cy="2616951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47"/>
          <p:cNvSpPr/>
          <p:nvPr/>
        </p:nvSpPr>
        <p:spPr>
          <a:xfrm>
            <a:off x="2258450" y="1817775"/>
            <a:ext cx="4461900" cy="2169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76" name="Google Shape;476;p47"/>
          <p:cNvSpPr/>
          <p:nvPr/>
        </p:nvSpPr>
        <p:spPr>
          <a:xfrm>
            <a:off x="2072550" y="3194900"/>
            <a:ext cx="378600" cy="519900"/>
          </a:xfrm>
          <a:prstGeom prst="rect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77" name="Google Shape;477;p47"/>
          <p:cNvSpPr txBox="1"/>
          <p:nvPr/>
        </p:nvSpPr>
        <p:spPr>
          <a:xfrm>
            <a:off x="237400" y="2918800"/>
            <a:ext cx="16287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Static boundary: </a:t>
            </a:r>
            <a: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No penetration allowed</a:t>
            </a:r>
            <a:b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b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Free Slip: Tangential velocity allowed</a:t>
            </a:r>
            <a:b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b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No Slip: Tangential velocity must be zero</a:t>
            </a:r>
            <a:endParaRPr sz="1000">
              <a:solidFill>
                <a:srgbClr val="E0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boundary conditions</a:t>
            </a:r>
            <a:endParaRPr/>
          </a:p>
        </p:txBody>
      </p:sp>
      <p:pic>
        <p:nvPicPr>
          <p:cNvPr id="483" name="Google Shape;48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1398" y="1520350"/>
            <a:ext cx="4652376" cy="2616951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48"/>
          <p:cNvSpPr/>
          <p:nvPr/>
        </p:nvSpPr>
        <p:spPr>
          <a:xfrm>
            <a:off x="2258450" y="1817775"/>
            <a:ext cx="4461900" cy="2169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85" name="Google Shape;485;p48"/>
          <p:cNvSpPr/>
          <p:nvPr/>
        </p:nvSpPr>
        <p:spPr>
          <a:xfrm>
            <a:off x="2072550" y="3194900"/>
            <a:ext cx="378600" cy="519900"/>
          </a:xfrm>
          <a:prstGeom prst="rect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86" name="Google Shape;486;p48"/>
          <p:cNvSpPr txBox="1"/>
          <p:nvPr/>
        </p:nvSpPr>
        <p:spPr>
          <a:xfrm>
            <a:off x="237400" y="2918800"/>
            <a:ext cx="16287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Static boundary: </a:t>
            </a:r>
            <a: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No penetration allowed</a:t>
            </a:r>
            <a:b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b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Free Slip: Tangential velocity allowed</a:t>
            </a:r>
            <a:b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b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No Slip: Tangential velocity must be zero</a:t>
            </a:r>
            <a:endParaRPr sz="1000">
              <a:solidFill>
                <a:srgbClr val="E0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87" name="Google Shape;487;p48"/>
          <p:cNvSpPr/>
          <p:nvPr/>
        </p:nvSpPr>
        <p:spPr>
          <a:xfrm>
            <a:off x="5406075" y="3435900"/>
            <a:ext cx="378600" cy="314400"/>
          </a:xfrm>
          <a:prstGeom prst="rect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88" name="Google Shape;488;p48"/>
          <p:cNvSpPr txBox="1"/>
          <p:nvPr/>
        </p:nvSpPr>
        <p:spPr>
          <a:xfrm>
            <a:off x="4982475" y="4028300"/>
            <a:ext cx="2805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Free Surface: </a:t>
            </a:r>
            <a: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Water-air boundary, p = 0</a:t>
            </a:r>
            <a:endParaRPr sz="1000">
              <a:solidFill>
                <a:srgbClr val="E0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boundary conditions</a:t>
            </a:r>
            <a:endParaRPr/>
          </a:p>
        </p:txBody>
      </p:sp>
      <p:pic>
        <p:nvPicPr>
          <p:cNvPr id="494" name="Google Shape;49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1398" y="1520350"/>
            <a:ext cx="4652376" cy="2616951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49"/>
          <p:cNvSpPr/>
          <p:nvPr/>
        </p:nvSpPr>
        <p:spPr>
          <a:xfrm>
            <a:off x="2258450" y="1817775"/>
            <a:ext cx="4461900" cy="2169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96" name="Google Shape;496;p49"/>
          <p:cNvSpPr/>
          <p:nvPr/>
        </p:nvSpPr>
        <p:spPr>
          <a:xfrm>
            <a:off x="2072550" y="3194900"/>
            <a:ext cx="378600" cy="519900"/>
          </a:xfrm>
          <a:prstGeom prst="rect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97" name="Google Shape;497;p49"/>
          <p:cNvSpPr txBox="1"/>
          <p:nvPr/>
        </p:nvSpPr>
        <p:spPr>
          <a:xfrm>
            <a:off x="237400" y="2918800"/>
            <a:ext cx="16287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Static boundary: </a:t>
            </a:r>
            <a: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No penetration allowed</a:t>
            </a:r>
            <a:b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b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Free Slip: Tangential velocity allowed</a:t>
            </a:r>
            <a:b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b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No Slip: Tangential velocity must be zero</a:t>
            </a:r>
            <a:endParaRPr sz="1000">
              <a:solidFill>
                <a:srgbClr val="E0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98" name="Google Shape;498;p49"/>
          <p:cNvSpPr/>
          <p:nvPr/>
        </p:nvSpPr>
        <p:spPr>
          <a:xfrm>
            <a:off x="5406075" y="3435900"/>
            <a:ext cx="378600" cy="314400"/>
          </a:xfrm>
          <a:prstGeom prst="rect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99" name="Google Shape;499;p49"/>
          <p:cNvSpPr txBox="1"/>
          <p:nvPr/>
        </p:nvSpPr>
        <p:spPr>
          <a:xfrm>
            <a:off x="4982475" y="4028300"/>
            <a:ext cx="2805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Free Surface: </a:t>
            </a:r>
            <a: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Water-air boundary, p = 0</a:t>
            </a:r>
            <a:endParaRPr sz="1000">
              <a:solidFill>
                <a:srgbClr val="E0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00" name="Google Shape;500;p49"/>
          <p:cNvSpPr/>
          <p:nvPr/>
        </p:nvSpPr>
        <p:spPr>
          <a:xfrm>
            <a:off x="3739313" y="3223375"/>
            <a:ext cx="378600" cy="314400"/>
          </a:xfrm>
          <a:prstGeom prst="rect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01" name="Google Shape;501;p49"/>
          <p:cNvSpPr txBox="1"/>
          <p:nvPr/>
        </p:nvSpPr>
        <p:spPr>
          <a:xfrm>
            <a:off x="3255125" y="2314725"/>
            <a:ext cx="2805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Dynamic Boundary</a:t>
            </a:r>
            <a:r>
              <a:rPr b="1"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No penetration, tangential velocity equal to the boundary</a:t>
            </a:r>
            <a:endParaRPr sz="1000">
              <a:solidFill>
                <a:srgbClr val="E0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Numerical Solution</a:t>
            </a:r>
            <a:endParaRPr/>
          </a:p>
        </p:txBody>
      </p:sp>
      <p:sp>
        <p:nvSpPr>
          <p:cNvPr id="507" name="Google Shape;507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Operator splitting</a:t>
            </a:r>
            <a:r>
              <a:rPr lang="en"/>
              <a:t>: All terms are solved separately </a:t>
            </a:r>
            <a:endParaRPr/>
          </a:p>
        </p:txBody>
      </p:sp>
      <p:pic>
        <p:nvPicPr>
          <p:cNvPr id="508" name="Google Shape;50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337" y="1822625"/>
            <a:ext cx="3995325" cy="63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Numerical Solution</a:t>
            </a:r>
            <a:endParaRPr/>
          </a:p>
        </p:txBody>
      </p:sp>
      <p:sp>
        <p:nvSpPr>
          <p:cNvPr id="514" name="Google Shape;514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Operator splitting</a:t>
            </a:r>
            <a:r>
              <a:rPr lang="en"/>
              <a:t>: All terms are solved separately </a:t>
            </a:r>
            <a:endParaRPr/>
          </a:p>
        </p:txBody>
      </p:sp>
      <p:pic>
        <p:nvPicPr>
          <p:cNvPr id="515" name="Google Shape;51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337" y="1822625"/>
            <a:ext cx="3995325" cy="63207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51"/>
          <p:cNvSpPr/>
          <p:nvPr/>
        </p:nvSpPr>
        <p:spPr>
          <a:xfrm>
            <a:off x="2574325" y="1870825"/>
            <a:ext cx="1570800" cy="632100"/>
          </a:xfrm>
          <a:prstGeom prst="rect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7" name="Google Shape;517;p51"/>
          <p:cNvSpPr/>
          <p:nvPr/>
        </p:nvSpPr>
        <p:spPr>
          <a:xfrm>
            <a:off x="1211850" y="3608025"/>
            <a:ext cx="1570800" cy="632100"/>
          </a:xfrm>
          <a:prstGeom prst="rect">
            <a:avLst/>
          </a:prstGeom>
          <a:solidFill>
            <a:srgbClr val="E06666"/>
          </a:solidFill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Advection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8" name="Google Shape;518;p51"/>
          <p:cNvSpPr txBox="1"/>
          <p:nvPr/>
        </p:nvSpPr>
        <p:spPr>
          <a:xfrm>
            <a:off x="2365975" y="2402400"/>
            <a:ext cx="278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1.</a:t>
            </a:r>
            <a:endParaRPr sz="1000">
              <a:solidFill>
                <a:srgbClr val="E0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519" name="Google Shape;519;p51"/>
          <p:cNvCxnSpPr>
            <a:endCxn id="517" idx="1"/>
          </p:cNvCxnSpPr>
          <p:nvPr/>
        </p:nvCxnSpPr>
        <p:spPr>
          <a:xfrm flipH="1" rot="10800000">
            <a:off x="468150" y="3924075"/>
            <a:ext cx="743700" cy="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0" name="Google Shape;520;p51"/>
          <p:cNvCxnSpPr/>
          <p:nvPr/>
        </p:nvCxnSpPr>
        <p:spPr>
          <a:xfrm flipH="1" rot="10800000">
            <a:off x="2782650" y="3923775"/>
            <a:ext cx="743700" cy="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21" name="Google Shape;52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750" y="3497825"/>
            <a:ext cx="409300" cy="39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9845" y="3497821"/>
            <a:ext cx="409300" cy="392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Understanding fluid dynamics is crucial for many applications: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Weather Prediction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Modeling and Design </a:t>
            </a:r>
            <a:endParaRPr/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Understanding fluid dynamics is crucial for many applications: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Weather Prediction</a:t>
            </a:r>
            <a:endParaRPr/>
          </a:p>
        </p:txBody>
      </p:sp>
      <p:sp>
        <p:nvSpPr>
          <p:cNvPr id="83" name="Google Shape;83;p16"/>
          <p:cNvSpPr txBox="1"/>
          <p:nvPr/>
        </p:nvSpPr>
        <p:spPr>
          <a:xfrm>
            <a:off x="7718550" y="4014275"/>
            <a:ext cx="785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Source: [2]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6596350" y="4780625"/>
            <a:ext cx="2547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[2] https://www.youtube.com/watch?v=79TbtomUD-o</a:t>
            </a: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 rotWithShape="1">
          <a:blip r:embed="rId3">
            <a:alphaModFix/>
          </a:blip>
          <a:srcRect b="0" l="5864" r="6215" t="0"/>
          <a:stretch/>
        </p:blipFill>
        <p:spPr>
          <a:xfrm>
            <a:off x="4854300" y="2096500"/>
            <a:ext cx="3408349" cy="199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Numerical Solution</a:t>
            </a:r>
            <a:endParaRPr/>
          </a:p>
        </p:txBody>
      </p:sp>
      <p:sp>
        <p:nvSpPr>
          <p:cNvPr id="528" name="Google Shape;528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Operator splitting</a:t>
            </a:r>
            <a:r>
              <a:rPr lang="en"/>
              <a:t>: All terms are solved separately </a:t>
            </a:r>
            <a:endParaRPr/>
          </a:p>
        </p:txBody>
      </p:sp>
      <p:pic>
        <p:nvPicPr>
          <p:cNvPr id="529" name="Google Shape;52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337" y="1822625"/>
            <a:ext cx="3995325" cy="632075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52"/>
          <p:cNvSpPr/>
          <p:nvPr/>
        </p:nvSpPr>
        <p:spPr>
          <a:xfrm>
            <a:off x="2574325" y="1870825"/>
            <a:ext cx="1570800" cy="632100"/>
          </a:xfrm>
          <a:prstGeom prst="rect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1" name="Google Shape;531;p52"/>
          <p:cNvSpPr/>
          <p:nvPr/>
        </p:nvSpPr>
        <p:spPr>
          <a:xfrm>
            <a:off x="1211850" y="3608025"/>
            <a:ext cx="1570800" cy="632100"/>
          </a:xfrm>
          <a:prstGeom prst="rect">
            <a:avLst/>
          </a:prstGeom>
          <a:solidFill>
            <a:srgbClr val="E06666"/>
          </a:solidFill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Advection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2" name="Google Shape;532;p52"/>
          <p:cNvSpPr txBox="1"/>
          <p:nvPr/>
        </p:nvSpPr>
        <p:spPr>
          <a:xfrm>
            <a:off x="2296225" y="2502925"/>
            <a:ext cx="409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6B26B"/>
                </a:solidFill>
                <a:latin typeface="Proxima Nova"/>
                <a:ea typeface="Proxima Nova"/>
                <a:cs typeface="Proxima Nova"/>
                <a:sym typeface="Proxima Nova"/>
              </a:rPr>
              <a:t>2.</a:t>
            </a:r>
            <a:endParaRPr sz="1000">
              <a:solidFill>
                <a:srgbClr val="F6B26B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533" name="Google Shape;533;p52"/>
          <p:cNvCxnSpPr>
            <a:endCxn id="531" idx="1"/>
          </p:cNvCxnSpPr>
          <p:nvPr/>
        </p:nvCxnSpPr>
        <p:spPr>
          <a:xfrm flipH="1" rot="10800000">
            <a:off x="468150" y="3924075"/>
            <a:ext cx="743700" cy="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4" name="Google Shape;534;p52"/>
          <p:cNvCxnSpPr/>
          <p:nvPr/>
        </p:nvCxnSpPr>
        <p:spPr>
          <a:xfrm flipH="1" rot="10800000">
            <a:off x="2782650" y="3923775"/>
            <a:ext cx="743700" cy="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35" name="Google Shape;53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750" y="3497825"/>
            <a:ext cx="409300" cy="39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9845" y="3497821"/>
            <a:ext cx="409300" cy="392479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52"/>
          <p:cNvSpPr/>
          <p:nvPr/>
        </p:nvSpPr>
        <p:spPr>
          <a:xfrm>
            <a:off x="2465075" y="1822628"/>
            <a:ext cx="2251500" cy="749100"/>
          </a:xfrm>
          <a:prstGeom prst="rect">
            <a:avLst/>
          </a:prstGeom>
          <a:noFill/>
          <a:ln cap="flat" cmpd="sng" w="952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AA84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8" name="Google Shape;538;p52"/>
          <p:cNvSpPr/>
          <p:nvPr/>
        </p:nvSpPr>
        <p:spPr>
          <a:xfrm>
            <a:off x="3526350" y="3608025"/>
            <a:ext cx="1570800" cy="632100"/>
          </a:xfrm>
          <a:prstGeom prst="rect">
            <a:avLst/>
          </a:prstGeom>
          <a:solidFill>
            <a:srgbClr val="F6B26B"/>
          </a:solidFill>
          <a:ln cap="flat" cmpd="sng" w="952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External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Force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539" name="Google Shape;539;p52"/>
          <p:cNvCxnSpPr/>
          <p:nvPr/>
        </p:nvCxnSpPr>
        <p:spPr>
          <a:xfrm flipH="1" rot="10800000">
            <a:off x="5097150" y="3923775"/>
            <a:ext cx="743700" cy="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40" name="Google Shape;540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64344" y="3497866"/>
            <a:ext cx="409200" cy="392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Numerical Solution</a:t>
            </a:r>
            <a:endParaRPr/>
          </a:p>
        </p:txBody>
      </p:sp>
      <p:sp>
        <p:nvSpPr>
          <p:cNvPr id="546" name="Google Shape;546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Operator splitting</a:t>
            </a:r>
            <a:r>
              <a:rPr lang="en"/>
              <a:t>: All terms are solved separately </a:t>
            </a:r>
            <a:endParaRPr/>
          </a:p>
        </p:txBody>
      </p:sp>
      <p:pic>
        <p:nvPicPr>
          <p:cNvPr id="547" name="Google Shape;54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337" y="1822625"/>
            <a:ext cx="3995325" cy="632075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53"/>
          <p:cNvSpPr/>
          <p:nvPr/>
        </p:nvSpPr>
        <p:spPr>
          <a:xfrm>
            <a:off x="2574325" y="1870825"/>
            <a:ext cx="1570800" cy="632100"/>
          </a:xfrm>
          <a:prstGeom prst="rect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49" name="Google Shape;549;p53"/>
          <p:cNvSpPr/>
          <p:nvPr/>
        </p:nvSpPr>
        <p:spPr>
          <a:xfrm>
            <a:off x="1211850" y="3608025"/>
            <a:ext cx="1570800" cy="632100"/>
          </a:xfrm>
          <a:prstGeom prst="rect">
            <a:avLst/>
          </a:prstGeom>
          <a:solidFill>
            <a:srgbClr val="E06666"/>
          </a:solidFill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Advection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0" name="Google Shape;550;p53"/>
          <p:cNvSpPr txBox="1"/>
          <p:nvPr/>
        </p:nvSpPr>
        <p:spPr>
          <a:xfrm>
            <a:off x="2254925" y="2571750"/>
            <a:ext cx="409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D9EEB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r>
              <a:rPr b="1" lang="en" sz="1000">
                <a:solidFill>
                  <a:srgbClr val="6D9EEB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1000">
              <a:solidFill>
                <a:srgbClr val="6D9EEB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551" name="Google Shape;551;p53"/>
          <p:cNvCxnSpPr>
            <a:endCxn id="549" idx="1"/>
          </p:cNvCxnSpPr>
          <p:nvPr/>
        </p:nvCxnSpPr>
        <p:spPr>
          <a:xfrm flipH="1" rot="10800000">
            <a:off x="468150" y="3924075"/>
            <a:ext cx="743700" cy="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2" name="Google Shape;552;p53"/>
          <p:cNvCxnSpPr/>
          <p:nvPr/>
        </p:nvCxnSpPr>
        <p:spPr>
          <a:xfrm flipH="1" rot="10800000">
            <a:off x="2782650" y="3923775"/>
            <a:ext cx="743700" cy="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53" name="Google Shape;55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750" y="3497825"/>
            <a:ext cx="409300" cy="39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9845" y="3497821"/>
            <a:ext cx="409300" cy="392479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53"/>
          <p:cNvSpPr/>
          <p:nvPr/>
        </p:nvSpPr>
        <p:spPr>
          <a:xfrm>
            <a:off x="2465075" y="1822628"/>
            <a:ext cx="2251500" cy="749100"/>
          </a:xfrm>
          <a:prstGeom prst="rect">
            <a:avLst/>
          </a:prstGeom>
          <a:noFill/>
          <a:ln cap="flat" cmpd="sng" w="952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AA84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6" name="Google Shape;556;p53"/>
          <p:cNvSpPr/>
          <p:nvPr/>
        </p:nvSpPr>
        <p:spPr>
          <a:xfrm>
            <a:off x="3526350" y="3608025"/>
            <a:ext cx="1570800" cy="632100"/>
          </a:xfrm>
          <a:prstGeom prst="rect">
            <a:avLst/>
          </a:prstGeom>
          <a:solidFill>
            <a:srgbClr val="F6B26B"/>
          </a:solidFill>
          <a:ln cap="flat" cmpd="sng" w="952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External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Force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557" name="Google Shape;557;p53"/>
          <p:cNvCxnSpPr/>
          <p:nvPr/>
        </p:nvCxnSpPr>
        <p:spPr>
          <a:xfrm flipH="1" rot="10800000">
            <a:off x="5097150" y="3923775"/>
            <a:ext cx="743700" cy="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58" name="Google Shape;558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64344" y="3497866"/>
            <a:ext cx="409200" cy="392384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53"/>
          <p:cNvSpPr/>
          <p:nvPr/>
        </p:nvSpPr>
        <p:spPr>
          <a:xfrm>
            <a:off x="2404025" y="1753825"/>
            <a:ext cx="4233600" cy="883500"/>
          </a:xfrm>
          <a:prstGeom prst="rect">
            <a:avLst/>
          </a:prstGeom>
          <a:noFill/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C78D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0" name="Google Shape;560;p53"/>
          <p:cNvSpPr/>
          <p:nvPr/>
        </p:nvSpPr>
        <p:spPr>
          <a:xfrm>
            <a:off x="5840750" y="3608025"/>
            <a:ext cx="1570800" cy="6321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Pressure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Solve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561" name="Google Shape;561;p53"/>
          <p:cNvCxnSpPr/>
          <p:nvPr/>
        </p:nvCxnSpPr>
        <p:spPr>
          <a:xfrm flipH="1" rot="10800000">
            <a:off x="7411550" y="3923775"/>
            <a:ext cx="743700" cy="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62" name="Google Shape;562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78745" y="3497866"/>
            <a:ext cx="409200" cy="392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Numerical Solution</a:t>
            </a:r>
            <a:endParaRPr/>
          </a:p>
        </p:txBody>
      </p:sp>
      <p:sp>
        <p:nvSpPr>
          <p:cNvPr id="568" name="Google Shape;568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Operator splitting</a:t>
            </a:r>
            <a:r>
              <a:rPr lang="en"/>
              <a:t>: All terms are solved separately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Allows for separate treatment of all terms: numerical method, parameters, analysis, etc. </a:t>
            </a:r>
            <a:endParaRPr/>
          </a:p>
        </p:txBody>
      </p:sp>
      <p:pic>
        <p:nvPicPr>
          <p:cNvPr id="569" name="Google Shape;56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337" y="1822625"/>
            <a:ext cx="3995325" cy="63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Advection</a:t>
            </a:r>
            <a:endParaRPr/>
          </a:p>
        </p:txBody>
      </p:sp>
      <p:sp>
        <p:nvSpPr>
          <p:cNvPr id="575" name="Google Shape;575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Transport/Convection of a physical quantity by a background vector field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Advection</a:t>
            </a:r>
            <a:endParaRPr/>
          </a:p>
        </p:txBody>
      </p:sp>
      <p:sp>
        <p:nvSpPr>
          <p:cNvPr id="581" name="Google Shape;581;p56"/>
          <p:cNvSpPr txBox="1"/>
          <p:nvPr>
            <p:ph idx="1" type="body"/>
          </p:nvPr>
        </p:nvSpPr>
        <p:spPr>
          <a:xfrm>
            <a:off x="311700" y="1152475"/>
            <a:ext cx="8520600" cy="55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Transport/Convection of a physical quantity by a background vector field</a:t>
            </a:r>
            <a:endParaRPr/>
          </a:p>
        </p:txBody>
      </p:sp>
      <p:pic>
        <p:nvPicPr>
          <p:cNvPr id="582" name="Google Shape;58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5100" y="1794950"/>
            <a:ext cx="575300" cy="3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9134" y="2197925"/>
            <a:ext cx="1124041" cy="3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1141" y="2687950"/>
            <a:ext cx="1732209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56"/>
          <p:cNvSpPr/>
          <p:nvPr/>
        </p:nvSpPr>
        <p:spPr>
          <a:xfrm>
            <a:off x="881300" y="2047018"/>
            <a:ext cx="2168950" cy="784225"/>
          </a:xfrm>
          <a:custGeom>
            <a:rect b="b" l="l" r="r" t="t"/>
            <a:pathLst>
              <a:path extrusionOk="0" h="31369" w="86758">
                <a:moveTo>
                  <a:pt x="0" y="18366"/>
                </a:moveTo>
                <a:cubicBezTo>
                  <a:pt x="4361" y="15336"/>
                  <a:pt x="17260" y="-1923"/>
                  <a:pt x="26165" y="188"/>
                </a:cubicBezTo>
                <a:cubicBezTo>
                  <a:pt x="35070" y="2300"/>
                  <a:pt x="43333" y="28556"/>
                  <a:pt x="53432" y="31035"/>
                </a:cubicBezTo>
                <a:cubicBezTo>
                  <a:pt x="63531" y="33514"/>
                  <a:pt x="81204" y="17723"/>
                  <a:pt x="86758" y="150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86" name="Google Shape;586;p56"/>
          <p:cNvSpPr/>
          <p:nvPr/>
        </p:nvSpPr>
        <p:spPr>
          <a:xfrm>
            <a:off x="840900" y="2550568"/>
            <a:ext cx="2168950" cy="784225"/>
          </a:xfrm>
          <a:custGeom>
            <a:rect b="b" l="l" r="r" t="t"/>
            <a:pathLst>
              <a:path extrusionOk="0" h="31369" w="86758">
                <a:moveTo>
                  <a:pt x="0" y="18366"/>
                </a:moveTo>
                <a:cubicBezTo>
                  <a:pt x="4361" y="15336"/>
                  <a:pt x="17260" y="-1923"/>
                  <a:pt x="26165" y="188"/>
                </a:cubicBezTo>
                <a:cubicBezTo>
                  <a:pt x="35070" y="2300"/>
                  <a:pt x="43333" y="28556"/>
                  <a:pt x="53432" y="31035"/>
                </a:cubicBezTo>
                <a:cubicBezTo>
                  <a:pt x="63531" y="33514"/>
                  <a:pt x="81204" y="17723"/>
                  <a:pt x="86758" y="150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87" name="Google Shape;587;p56"/>
          <p:cNvSpPr txBox="1"/>
          <p:nvPr/>
        </p:nvSpPr>
        <p:spPr>
          <a:xfrm>
            <a:off x="561050" y="2349250"/>
            <a:ext cx="409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AA84F"/>
                </a:solidFill>
                <a:latin typeface="Proxima Nova"/>
                <a:ea typeface="Proxima Nova"/>
                <a:cs typeface="Proxima Nova"/>
                <a:sym typeface="Proxima Nova"/>
              </a:rPr>
              <a:t>t</a:t>
            </a:r>
            <a:endParaRPr sz="1000">
              <a:solidFill>
                <a:srgbClr val="6AA84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8" name="Google Shape;588;p56"/>
          <p:cNvSpPr txBox="1"/>
          <p:nvPr/>
        </p:nvSpPr>
        <p:spPr>
          <a:xfrm>
            <a:off x="371800" y="2831250"/>
            <a:ext cx="54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AA84F"/>
                </a:solidFill>
                <a:latin typeface="Proxima Nova"/>
                <a:ea typeface="Proxima Nova"/>
                <a:cs typeface="Proxima Nova"/>
                <a:sym typeface="Proxima Nova"/>
              </a:rPr>
              <a:t>t + Δt</a:t>
            </a:r>
            <a:endParaRPr sz="1000">
              <a:solidFill>
                <a:srgbClr val="6AA84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9" name="Google Shape;589;p56"/>
          <p:cNvSpPr/>
          <p:nvPr/>
        </p:nvSpPr>
        <p:spPr>
          <a:xfrm>
            <a:off x="2789550" y="2507700"/>
            <a:ext cx="103200" cy="103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0" name="Google Shape;590;p56"/>
          <p:cNvSpPr/>
          <p:nvPr/>
        </p:nvSpPr>
        <p:spPr>
          <a:xfrm>
            <a:off x="2789550" y="2981100"/>
            <a:ext cx="103200" cy="103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1" name="Google Shape;591;p56"/>
          <p:cNvSpPr/>
          <p:nvPr/>
        </p:nvSpPr>
        <p:spPr>
          <a:xfrm>
            <a:off x="1445950" y="2001525"/>
            <a:ext cx="103200" cy="103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592" name="Google Shape;592;p56"/>
          <p:cNvCxnSpPr>
            <a:stCxn id="591" idx="6"/>
          </p:cNvCxnSpPr>
          <p:nvPr/>
        </p:nvCxnSpPr>
        <p:spPr>
          <a:xfrm>
            <a:off x="1549150" y="2053125"/>
            <a:ext cx="306000" cy="8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Advection</a:t>
            </a:r>
            <a:endParaRPr/>
          </a:p>
        </p:txBody>
      </p:sp>
      <p:sp>
        <p:nvSpPr>
          <p:cNvPr id="598" name="Google Shape;598;p57"/>
          <p:cNvSpPr txBox="1"/>
          <p:nvPr>
            <p:ph idx="1" type="body"/>
          </p:nvPr>
        </p:nvSpPr>
        <p:spPr>
          <a:xfrm>
            <a:off x="311700" y="1152475"/>
            <a:ext cx="8520600" cy="55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Transport/Convection of a physical quantity by a background vector field</a:t>
            </a:r>
            <a:endParaRPr/>
          </a:p>
        </p:txBody>
      </p:sp>
      <p:pic>
        <p:nvPicPr>
          <p:cNvPr id="599" name="Google Shape;59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5100" y="1794950"/>
            <a:ext cx="575300" cy="3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9134" y="2197925"/>
            <a:ext cx="1124041" cy="3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1141" y="2687950"/>
            <a:ext cx="1732209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57"/>
          <p:cNvSpPr/>
          <p:nvPr/>
        </p:nvSpPr>
        <p:spPr>
          <a:xfrm>
            <a:off x="881300" y="2047018"/>
            <a:ext cx="2168950" cy="784225"/>
          </a:xfrm>
          <a:custGeom>
            <a:rect b="b" l="l" r="r" t="t"/>
            <a:pathLst>
              <a:path extrusionOk="0" h="31369" w="86758">
                <a:moveTo>
                  <a:pt x="0" y="18366"/>
                </a:moveTo>
                <a:cubicBezTo>
                  <a:pt x="4361" y="15336"/>
                  <a:pt x="17260" y="-1923"/>
                  <a:pt x="26165" y="188"/>
                </a:cubicBezTo>
                <a:cubicBezTo>
                  <a:pt x="35070" y="2300"/>
                  <a:pt x="43333" y="28556"/>
                  <a:pt x="53432" y="31035"/>
                </a:cubicBezTo>
                <a:cubicBezTo>
                  <a:pt x="63531" y="33514"/>
                  <a:pt x="81204" y="17723"/>
                  <a:pt x="86758" y="150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03" name="Google Shape;603;p57"/>
          <p:cNvSpPr/>
          <p:nvPr/>
        </p:nvSpPr>
        <p:spPr>
          <a:xfrm>
            <a:off x="840900" y="2550568"/>
            <a:ext cx="2168950" cy="784225"/>
          </a:xfrm>
          <a:custGeom>
            <a:rect b="b" l="l" r="r" t="t"/>
            <a:pathLst>
              <a:path extrusionOk="0" h="31369" w="86758">
                <a:moveTo>
                  <a:pt x="0" y="18366"/>
                </a:moveTo>
                <a:cubicBezTo>
                  <a:pt x="4361" y="15336"/>
                  <a:pt x="17260" y="-1923"/>
                  <a:pt x="26165" y="188"/>
                </a:cubicBezTo>
                <a:cubicBezTo>
                  <a:pt x="35070" y="2300"/>
                  <a:pt x="43333" y="28556"/>
                  <a:pt x="53432" y="31035"/>
                </a:cubicBezTo>
                <a:cubicBezTo>
                  <a:pt x="63531" y="33514"/>
                  <a:pt x="81204" y="17723"/>
                  <a:pt x="86758" y="150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04" name="Google Shape;604;p57"/>
          <p:cNvSpPr txBox="1"/>
          <p:nvPr/>
        </p:nvSpPr>
        <p:spPr>
          <a:xfrm>
            <a:off x="561050" y="2349250"/>
            <a:ext cx="409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AA84F"/>
                </a:solidFill>
                <a:latin typeface="Proxima Nova"/>
                <a:ea typeface="Proxima Nova"/>
                <a:cs typeface="Proxima Nova"/>
                <a:sym typeface="Proxima Nova"/>
              </a:rPr>
              <a:t>t</a:t>
            </a:r>
            <a:endParaRPr sz="1000">
              <a:solidFill>
                <a:srgbClr val="6AA84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5" name="Google Shape;605;p57"/>
          <p:cNvSpPr txBox="1"/>
          <p:nvPr/>
        </p:nvSpPr>
        <p:spPr>
          <a:xfrm>
            <a:off x="371800" y="2831250"/>
            <a:ext cx="54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AA84F"/>
                </a:solidFill>
                <a:latin typeface="Proxima Nova"/>
                <a:ea typeface="Proxima Nova"/>
                <a:cs typeface="Proxima Nova"/>
                <a:sym typeface="Proxima Nova"/>
              </a:rPr>
              <a:t>t + Δt</a:t>
            </a:r>
            <a:endParaRPr sz="1000">
              <a:solidFill>
                <a:srgbClr val="6AA84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6" name="Google Shape;606;p57"/>
          <p:cNvSpPr/>
          <p:nvPr/>
        </p:nvSpPr>
        <p:spPr>
          <a:xfrm>
            <a:off x="2789550" y="2507700"/>
            <a:ext cx="103200" cy="103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7" name="Google Shape;607;p57"/>
          <p:cNvSpPr/>
          <p:nvPr/>
        </p:nvSpPr>
        <p:spPr>
          <a:xfrm>
            <a:off x="2789550" y="2981100"/>
            <a:ext cx="103200" cy="103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8" name="Google Shape;608;p57"/>
          <p:cNvSpPr/>
          <p:nvPr/>
        </p:nvSpPr>
        <p:spPr>
          <a:xfrm>
            <a:off x="1445950" y="2001525"/>
            <a:ext cx="103200" cy="103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09" name="Google Shape;609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7526" y="3604900"/>
            <a:ext cx="3640500" cy="126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0" name="Google Shape;610;p57"/>
          <p:cNvCxnSpPr>
            <a:stCxn id="608" idx="6"/>
          </p:cNvCxnSpPr>
          <p:nvPr/>
        </p:nvCxnSpPr>
        <p:spPr>
          <a:xfrm>
            <a:off x="1549150" y="2053125"/>
            <a:ext cx="306000" cy="8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Advection</a:t>
            </a:r>
            <a:endParaRPr/>
          </a:p>
        </p:txBody>
      </p:sp>
      <p:sp>
        <p:nvSpPr>
          <p:cNvPr id="616" name="Google Shape;616;p58"/>
          <p:cNvSpPr txBox="1"/>
          <p:nvPr>
            <p:ph idx="1" type="body"/>
          </p:nvPr>
        </p:nvSpPr>
        <p:spPr>
          <a:xfrm>
            <a:off x="311700" y="1152475"/>
            <a:ext cx="8520600" cy="55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Transport/Convection of a physical quantity by a background vector field</a:t>
            </a:r>
            <a:endParaRPr/>
          </a:p>
        </p:txBody>
      </p:sp>
      <p:sp>
        <p:nvSpPr>
          <p:cNvPr id="617" name="Google Shape;617;p58"/>
          <p:cNvSpPr txBox="1"/>
          <p:nvPr>
            <p:ph idx="1" type="body"/>
          </p:nvPr>
        </p:nvSpPr>
        <p:spPr>
          <a:xfrm>
            <a:off x="4999800" y="1967075"/>
            <a:ext cx="3832500" cy="280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 of solving: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Forward Euler:</a:t>
            </a:r>
            <a:r>
              <a:rPr lang="en"/>
              <a:t> </a:t>
            </a:r>
            <a:endParaRPr/>
          </a:p>
        </p:txBody>
      </p:sp>
      <p:pic>
        <p:nvPicPr>
          <p:cNvPr id="618" name="Google Shape;61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5100" y="1794950"/>
            <a:ext cx="575300" cy="3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9134" y="2197925"/>
            <a:ext cx="1124041" cy="3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1141" y="2687950"/>
            <a:ext cx="1732209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58"/>
          <p:cNvSpPr/>
          <p:nvPr/>
        </p:nvSpPr>
        <p:spPr>
          <a:xfrm>
            <a:off x="881300" y="2047018"/>
            <a:ext cx="2168950" cy="784225"/>
          </a:xfrm>
          <a:custGeom>
            <a:rect b="b" l="l" r="r" t="t"/>
            <a:pathLst>
              <a:path extrusionOk="0" h="31369" w="86758">
                <a:moveTo>
                  <a:pt x="0" y="18366"/>
                </a:moveTo>
                <a:cubicBezTo>
                  <a:pt x="4361" y="15336"/>
                  <a:pt x="17260" y="-1923"/>
                  <a:pt x="26165" y="188"/>
                </a:cubicBezTo>
                <a:cubicBezTo>
                  <a:pt x="35070" y="2300"/>
                  <a:pt x="43333" y="28556"/>
                  <a:pt x="53432" y="31035"/>
                </a:cubicBezTo>
                <a:cubicBezTo>
                  <a:pt x="63531" y="33514"/>
                  <a:pt x="81204" y="17723"/>
                  <a:pt x="86758" y="150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22" name="Google Shape;622;p58"/>
          <p:cNvSpPr/>
          <p:nvPr/>
        </p:nvSpPr>
        <p:spPr>
          <a:xfrm>
            <a:off x="840900" y="2550568"/>
            <a:ext cx="2168950" cy="784225"/>
          </a:xfrm>
          <a:custGeom>
            <a:rect b="b" l="l" r="r" t="t"/>
            <a:pathLst>
              <a:path extrusionOk="0" h="31369" w="86758">
                <a:moveTo>
                  <a:pt x="0" y="18366"/>
                </a:moveTo>
                <a:cubicBezTo>
                  <a:pt x="4361" y="15336"/>
                  <a:pt x="17260" y="-1923"/>
                  <a:pt x="26165" y="188"/>
                </a:cubicBezTo>
                <a:cubicBezTo>
                  <a:pt x="35070" y="2300"/>
                  <a:pt x="43333" y="28556"/>
                  <a:pt x="53432" y="31035"/>
                </a:cubicBezTo>
                <a:cubicBezTo>
                  <a:pt x="63531" y="33514"/>
                  <a:pt x="81204" y="17723"/>
                  <a:pt x="86758" y="150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23" name="Google Shape;623;p58"/>
          <p:cNvSpPr txBox="1"/>
          <p:nvPr/>
        </p:nvSpPr>
        <p:spPr>
          <a:xfrm>
            <a:off x="561050" y="2349250"/>
            <a:ext cx="409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AA84F"/>
                </a:solidFill>
                <a:latin typeface="Proxima Nova"/>
                <a:ea typeface="Proxima Nova"/>
                <a:cs typeface="Proxima Nova"/>
                <a:sym typeface="Proxima Nova"/>
              </a:rPr>
              <a:t>t</a:t>
            </a:r>
            <a:endParaRPr sz="1000">
              <a:solidFill>
                <a:srgbClr val="6AA84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4" name="Google Shape;624;p58"/>
          <p:cNvSpPr txBox="1"/>
          <p:nvPr/>
        </p:nvSpPr>
        <p:spPr>
          <a:xfrm>
            <a:off x="371800" y="2831250"/>
            <a:ext cx="54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AA84F"/>
                </a:solidFill>
                <a:latin typeface="Proxima Nova"/>
                <a:ea typeface="Proxima Nova"/>
                <a:cs typeface="Proxima Nova"/>
                <a:sym typeface="Proxima Nova"/>
              </a:rPr>
              <a:t>t + Δt</a:t>
            </a:r>
            <a:endParaRPr sz="1000">
              <a:solidFill>
                <a:srgbClr val="6AA84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5" name="Google Shape;625;p58"/>
          <p:cNvSpPr/>
          <p:nvPr/>
        </p:nvSpPr>
        <p:spPr>
          <a:xfrm>
            <a:off x="2789550" y="2507700"/>
            <a:ext cx="103200" cy="103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6" name="Google Shape;626;p58"/>
          <p:cNvSpPr/>
          <p:nvPr/>
        </p:nvSpPr>
        <p:spPr>
          <a:xfrm>
            <a:off x="2789550" y="2981100"/>
            <a:ext cx="103200" cy="103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7" name="Google Shape;627;p58"/>
          <p:cNvSpPr/>
          <p:nvPr/>
        </p:nvSpPr>
        <p:spPr>
          <a:xfrm>
            <a:off x="1445950" y="2001525"/>
            <a:ext cx="103200" cy="103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28" name="Google Shape;628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7526" y="3604900"/>
            <a:ext cx="3640500" cy="126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9" name="Google Shape;629;p58"/>
          <p:cNvCxnSpPr>
            <a:stCxn id="627" idx="6"/>
          </p:cNvCxnSpPr>
          <p:nvPr/>
        </p:nvCxnSpPr>
        <p:spPr>
          <a:xfrm>
            <a:off x="1549150" y="2053125"/>
            <a:ext cx="306000" cy="8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30" name="Google Shape;630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32320" y="2951325"/>
            <a:ext cx="2650099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Advection</a:t>
            </a:r>
            <a:endParaRPr/>
          </a:p>
        </p:txBody>
      </p:sp>
      <p:sp>
        <p:nvSpPr>
          <p:cNvPr id="636" name="Google Shape;636;p59"/>
          <p:cNvSpPr txBox="1"/>
          <p:nvPr>
            <p:ph idx="1" type="body"/>
          </p:nvPr>
        </p:nvSpPr>
        <p:spPr>
          <a:xfrm>
            <a:off x="311700" y="1152475"/>
            <a:ext cx="8520600" cy="55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Transport/Convection of a physical quantity by a background vector field</a:t>
            </a:r>
            <a:endParaRPr/>
          </a:p>
        </p:txBody>
      </p:sp>
      <p:sp>
        <p:nvSpPr>
          <p:cNvPr id="637" name="Google Shape;637;p59"/>
          <p:cNvSpPr txBox="1"/>
          <p:nvPr>
            <p:ph idx="1" type="body"/>
          </p:nvPr>
        </p:nvSpPr>
        <p:spPr>
          <a:xfrm>
            <a:off x="5041125" y="1967075"/>
            <a:ext cx="3832500" cy="280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 of solving: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Forward Euler: </a:t>
            </a:r>
            <a:endParaRPr/>
          </a:p>
        </p:txBody>
      </p:sp>
      <p:pic>
        <p:nvPicPr>
          <p:cNvPr id="638" name="Google Shape;63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5100" y="1794950"/>
            <a:ext cx="575300" cy="3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9134" y="2197925"/>
            <a:ext cx="1124041" cy="3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1141" y="2687950"/>
            <a:ext cx="1732209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59"/>
          <p:cNvSpPr/>
          <p:nvPr/>
        </p:nvSpPr>
        <p:spPr>
          <a:xfrm>
            <a:off x="881300" y="2047018"/>
            <a:ext cx="2168950" cy="784225"/>
          </a:xfrm>
          <a:custGeom>
            <a:rect b="b" l="l" r="r" t="t"/>
            <a:pathLst>
              <a:path extrusionOk="0" h="31369" w="86758">
                <a:moveTo>
                  <a:pt x="0" y="18366"/>
                </a:moveTo>
                <a:cubicBezTo>
                  <a:pt x="4361" y="15336"/>
                  <a:pt x="17260" y="-1923"/>
                  <a:pt x="26165" y="188"/>
                </a:cubicBezTo>
                <a:cubicBezTo>
                  <a:pt x="35070" y="2300"/>
                  <a:pt x="43333" y="28556"/>
                  <a:pt x="53432" y="31035"/>
                </a:cubicBezTo>
                <a:cubicBezTo>
                  <a:pt x="63531" y="33514"/>
                  <a:pt x="81204" y="17723"/>
                  <a:pt x="86758" y="150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42" name="Google Shape;642;p59"/>
          <p:cNvSpPr/>
          <p:nvPr/>
        </p:nvSpPr>
        <p:spPr>
          <a:xfrm>
            <a:off x="840900" y="2550568"/>
            <a:ext cx="2168950" cy="784225"/>
          </a:xfrm>
          <a:custGeom>
            <a:rect b="b" l="l" r="r" t="t"/>
            <a:pathLst>
              <a:path extrusionOk="0" h="31369" w="86758">
                <a:moveTo>
                  <a:pt x="0" y="18366"/>
                </a:moveTo>
                <a:cubicBezTo>
                  <a:pt x="4361" y="15336"/>
                  <a:pt x="17260" y="-1923"/>
                  <a:pt x="26165" y="188"/>
                </a:cubicBezTo>
                <a:cubicBezTo>
                  <a:pt x="35070" y="2300"/>
                  <a:pt x="43333" y="28556"/>
                  <a:pt x="53432" y="31035"/>
                </a:cubicBezTo>
                <a:cubicBezTo>
                  <a:pt x="63531" y="33514"/>
                  <a:pt x="81204" y="17723"/>
                  <a:pt x="86758" y="150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43" name="Google Shape;643;p59"/>
          <p:cNvSpPr txBox="1"/>
          <p:nvPr/>
        </p:nvSpPr>
        <p:spPr>
          <a:xfrm>
            <a:off x="561050" y="2349250"/>
            <a:ext cx="409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AA84F"/>
                </a:solidFill>
                <a:latin typeface="Proxima Nova"/>
                <a:ea typeface="Proxima Nova"/>
                <a:cs typeface="Proxima Nova"/>
                <a:sym typeface="Proxima Nova"/>
              </a:rPr>
              <a:t>t</a:t>
            </a:r>
            <a:endParaRPr sz="1000">
              <a:solidFill>
                <a:srgbClr val="6AA84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4" name="Google Shape;644;p59"/>
          <p:cNvSpPr txBox="1"/>
          <p:nvPr/>
        </p:nvSpPr>
        <p:spPr>
          <a:xfrm>
            <a:off x="371800" y="2831250"/>
            <a:ext cx="54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AA84F"/>
                </a:solidFill>
                <a:latin typeface="Proxima Nova"/>
                <a:ea typeface="Proxima Nova"/>
                <a:cs typeface="Proxima Nova"/>
                <a:sym typeface="Proxima Nova"/>
              </a:rPr>
              <a:t>t + Δt</a:t>
            </a:r>
            <a:endParaRPr sz="1000">
              <a:solidFill>
                <a:srgbClr val="6AA84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5" name="Google Shape;645;p59"/>
          <p:cNvSpPr/>
          <p:nvPr/>
        </p:nvSpPr>
        <p:spPr>
          <a:xfrm>
            <a:off x="2789550" y="2507700"/>
            <a:ext cx="103200" cy="103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6" name="Google Shape;646;p59"/>
          <p:cNvSpPr/>
          <p:nvPr/>
        </p:nvSpPr>
        <p:spPr>
          <a:xfrm>
            <a:off x="2789550" y="2981100"/>
            <a:ext cx="103200" cy="103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7" name="Google Shape;647;p59"/>
          <p:cNvSpPr/>
          <p:nvPr/>
        </p:nvSpPr>
        <p:spPr>
          <a:xfrm>
            <a:off x="1445950" y="2001525"/>
            <a:ext cx="103200" cy="103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48" name="Google Shape;648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7526" y="3604900"/>
            <a:ext cx="3640500" cy="126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9" name="Google Shape;649;p59"/>
          <p:cNvCxnSpPr>
            <a:stCxn id="647" idx="6"/>
          </p:cNvCxnSpPr>
          <p:nvPr/>
        </p:nvCxnSpPr>
        <p:spPr>
          <a:xfrm>
            <a:off x="1549150" y="2053125"/>
            <a:ext cx="306000" cy="8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50" name="Google Shape;650;p59"/>
          <p:cNvSpPr txBox="1"/>
          <p:nvPr/>
        </p:nvSpPr>
        <p:spPr>
          <a:xfrm>
            <a:off x="6544625" y="3480625"/>
            <a:ext cx="933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Unstable!</a:t>
            </a:r>
            <a:endParaRPr sz="1000">
              <a:solidFill>
                <a:srgbClr val="CC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51" name="Google Shape;651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32320" y="2951325"/>
            <a:ext cx="2650099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Advection</a:t>
            </a:r>
            <a:endParaRPr/>
          </a:p>
        </p:txBody>
      </p:sp>
      <p:sp>
        <p:nvSpPr>
          <p:cNvPr id="657" name="Google Shape;657;p60"/>
          <p:cNvSpPr txBox="1"/>
          <p:nvPr>
            <p:ph idx="1" type="body"/>
          </p:nvPr>
        </p:nvSpPr>
        <p:spPr>
          <a:xfrm>
            <a:off x="311700" y="1152475"/>
            <a:ext cx="8520600" cy="55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Transport/Convection of a physical quantity by a background vector field</a:t>
            </a:r>
            <a:endParaRPr/>
          </a:p>
        </p:txBody>
      </p:sp>
      <p:sp>
        <p:nvSpPr>
          <p:cNvPr id="658" name="Google Shape;658;p60"/>
          <p:cNvSpPr txBox="1"/>
          <p:nvPr>
            <p:ph idx="1" type="body"/>
          </p:nvPr>
        </p:nvSpPr>
        <p:spPr>
          <a:xfrm>
            <a:off x="5041125" y="1967075"/>
            <a:ext cx="3832500" cy="280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 of solving: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 startAt="2"/>
            </a:pPr>
            <a:r>
              <a:rPr lang="en"/>
              <a:t>Semi-lagrangian </a:t>
            </a:r>
            <a:endParaRPr/>
          </a:p>
        </p:txBody>
      </p:sp>
      <p:pic>
        <p:nvPicPr>
          <p:cNvPr id="659" name="Google Shape;65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5100" y="1794950"/>
            <a:ext cx="575300" cy="3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9134" y="2197925"/>
            <a:ext cx="1124041" cy="3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1141" y="2687950"/>
            <a:ext cx="1732209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60"/>
          <p:cNvSpPr/>
          <p:nvPr/>
        </p:nvSpPr>
        <p:spPr>
          <a:xfrm>
            <a:off x="881300" y="2047018"/>
            <a:ext cx="2168950" cy="784225"/>
          </a:xfrm>
          <a:custGeom>
            <a:rect b="b" l="l" r="r" t="t"/>
            <a:pathLst>
              <a:path extrusionOk="0" h="31369" w="86758">
                <a:moveTo>
                  <a:pt x="0" y="18366"/>
                </a:moveTo>
                <a:cubicBezTo>
                  <a:pt x="4361" y="15336"/>
                  <a:pt x="17260" y="-1923"/>
                  <a:pt x="26165" y="188"/>
                </a:cubicBezTo>
                <a:cubicBezTo>
                  <a:pt x="35070" y="2300"/>
                  <a:pt x="43333" y="28556"/>
                  <a:pt x="53432" y="31035"/>
                </a:cubicBezTo>
                <a:cubicBezTo>
                  <a:pt x="63531" y="33514"/>
                  <a:pt x="81204" y="17723"/>
                  <a:pt x="86758" y="150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63" name="Google Shape;663;p60"/>
          <p:cNvSpPr/>
          <p:nvPr/>
        </p:nvSpPr>
        <p:spPr>
          <a:xfrm>
            <a:off x="840900" y="2550568"/>
            <a:ext cx="2168950" cy="784225"/>
          </a:xfrm>
          <a:custGeom>
            <a:rect b="b" l="l" r="r" t="t"/>
            <a:pathLst>
              <a:path extrusionOk="0" h="31369" w="86758">
                <a:moveTo>
                  <a:pt x="0" y="18366"/>
                </a:moveTo>
                <a:cubicBezTo>
                  <a:pt x="4361" y="15336"/>
                  <a:pt x="17260" y="-1923"/>
                  <a:pt x="26165" y="188"/>
                </a:cubicBezTo>
                <a:cubicBezTo>
                  <a:pt x="35070" y="2300"/>
                  <a:pt x="43333" y="28556"/>
                  <a:pt x="53432" y="31035"/>
                </a:cubicBezTo>
                <a:cubicBezTo>
                  <a:pt x="63531" y="33514"/>
                  <a:pt x="81204" y="17723"/>
                  <a:pt x="86758" y="150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64" name="Google Shape;664;p60"/>
          <p:cNvSpPr txBox="1"/>
          <p:nvPr/>
        </p:nvSpPr>
        <p:spPr>
          <a:xfrm>
            <a:off x="561050" y="2349250"/>
            <a:ext cx="409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AA84F"/>
                </a:solidFill>
                <a:latin typeface="Proxima Nova"/>
                <a:ea typeface="Proxima Nova"/>
                <a:cs typeface="Proxima Nova"/>
                <a:sym typeface="Proxima Nova"/>
              </a:rPr>
              <a:t>t</a:t>
            </a:r>
            <a:endParaRPr sz="1000">
              <a:solidFill>
                <a:srgbClr val="6AA84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5" name="Google Shape;665;p60"/>
          <p:cNvSpPr txBox="1"/>
          <p:nvPr/>
        </p:nvSpPr>
        <p:spPr>
          <a:xfrm>
            <a:off x="371800" y="2831250"/>
            <a:ext cx="54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AA84F"/>
                </a:solidFill>
                <a:latin typeface="Proxima Nova"/>
                <a:ea typeface="Proxima Nova"/>
                <a:cs typeface="Proxima Nova"/>
                <a:sym typeface="Proxima Nova"/>
              </a:rPr>
              <a:t>t + Δt</a:t>
            </a:r>
            <a:endParaRPr sz="1000">
              <a:solidFill>
                <a:srgbClr val="6AA84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6" name="Google Shape;666;p60"/>
          <p:cNvSpPr/>
          <p:nvPr/>
        </p:nvSpPr>
        <p:spPr>
          <a:xfrm>
            <a:off x="2789550" y="2507700"/>
            <a:ext cx="103200" cy="103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7" name="Google Shape;667;p60"/>
          <p:cNvSpPr/>
          <p:nvPr/>
        </p:nvSpPr>
        <p:spPr>
          <a:xfrm>
            <a:off x="2789550" y="2981100"/>
            <a:ext cx="103200" cy="103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8" name="Google Shape;668;p60"/>
          <p:cNvSpPr/>
          <p:nvPr/>
        </p:nvSpPr>
        <p:spPr>
          <a:xfrm>
            <a:off x="1445950" y="2001525"/>
            <a:ext cx="103200" cy="103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69" name="Google Shape;669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7526" y="3604900"/>
            <a:ext cx="3640500" cy="126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0" name="Google Shape;670;p60"/>
          <p:cNvCxnSpPr>
            <a:stCxn id="668" idx="6"/>
          </p:cNvCxnSpPr>
          <p:nvPr/>
        </p:nvCxnSpPr>
        <p:spPr>
          <a:xfrm>
            <a:off x="1549150" y="2053125"/>
            <a:ext cx="306000" cy="8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71" name="Google Shape;671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11422" y="2928950"/>
            <a:ext cx="3291903" cy="49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Projection/Pressure Solve</a:t>
            </a:r>
            <a:endParaRPr/>
          </a:p>
        </p:txBody>
      </p:sp>
      <p:sp>
        <p:nvSpPr>
          <p:cNvPr id="677" name="Google Shape;677;p61"/>
          <p:cNvSpPr txBox="1"/>
          <p:nvPr>
            <p:ph idx="1" type="body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Enforces incompressibility (mass/volume conservation) on the fluid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Understanding fluid dynamics is crucial for many applications: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Weather Prediction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Modeling and Design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Robotics</a:t>
            </a:r>
            <a:endParaRPr/>
          </a:p>
        </p:txBody>
      </p:sp>
      <p:sp>
        <p:nvSpPr>
          <p:cNvPr id="92" name="Google Shape;92;p17"/>
          <p:cNvSpPr txBox="1"/>
          <p:nvPr/>
        </p:nvSpPr>
        <p:spPr>
          <a:xfrm>
            <a:off x="7718550" y="4014275"/>
            <a:ext cx="785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Source: [3]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4496250" y="4780625"/>
            <a:ext cx="4647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[3] </a:t>
            </a: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Xian et al. FluidLab: A Differentiable Environment for Benchmarking Complex Fluid Manipulation</a:t>
            </a: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2862" y="1658099"/>
            <a:ext cx="3623974" cy="248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Projection/Pressure Solve</a:t>
            </a:r>
            <a:endParaRPr/>
          </a:p>
        </p:txBody>
      </p:sp>
      <p:sp>
        <p:nvSpPr>
          <p:cNvPr id="683" name="Google Shape;683;p62"/>
          <p:cNvSpPr txBox="1"/>
          <p:nvPr>
            <p:ph idx="1" type="body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Enforces incompressibility (mass/volume conservation) on the fluid</a:t>
            </a:r>
            <a:endParaRPr/>
          </a:p>
        </p:txBody>
      </p:sp>
      <p:pic>
        <p:nvPicPr>
          <p:cNvPr id="684" name="Google Shape;68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" y="2514481"/>
            <a:ext cx="2011850" cy="12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62"/>
          <p:cNvSpPr txBox="1"/>
          <p:nvPr/>
        </p:nvSpPr>
        <p:spPr>
          <a:xfrm>
            <a:off x="1110925" y="3829275"/>
            <a:ext cx="933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C78D8"/>
                </a:solidFill>
                <a:latin typeface="Proxima Nova"/>
                <a:ea typeface="Proxima Nova"/>
                <a:cs typeface="Proxima Nova"/>
                <a:sym typeface="Proxima Nova"/>
              </a:rPr>
              <a:t>Continuous</a:t>
            </a:r>
            <a:endParaRPr sz="1000">
              <a:solidFill>
                <a:srgbClr val="3C78D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Google Shape;69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3013" y="2901536"/>
            <a:ext cx="247900" cy="25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3125" y="3577561"/>
            <a:ext cx="247900" cy="25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8700" y="3153587"/>
            <a:ext cx="247900" cy="252014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Projection/Pressure Solve</a:t>
            </a:r>
            <a:endParaRPr/>
          </a:p>
        </p:txBody>
      </p:sp>
      <p:sp>
        <p:nvSpPr>
          <p:cNvPr id="694" name="Google Shape;694;p63"/>
          <p:cNvSpPr txBox="1"/>
          <p:nvPr>
            <p:ph idx="1" type="body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Enforces incompressibility (mass/volume conservation) on the fluid</a:t>
            </a:r>
            <a:endParaRPr/>
          </a:p>
        </p:txBody>
      </p:sp>
      <p:pic>
        <p:nvPicPr>
          <p:cNvPr id="695" name="Google Shape;695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500" y="2514481"/>
            <a:ext cx="2011850" cy="12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63"/>
          <p:cNvSpPr/>
          <p:nvPr/>
        </p:nvSpPr>
        <p:spPr>
          <a:xfrm>
            <a:off x="4150950" y="2735453"/>
            <a:ext cx="842100" cy="842100"/>
          </a:xfrm>
          <a:prstGeom prst="rect">
            <a:avLst/>
          </a:prstGeom>
          <a:noFill/>
          <a:ln cap="flat" cmpd="sng" w="28575">
            <a:solidFill>
              <a:srgbClr val="20272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97" name="Google Shape;697;p63"/>
          <p:cNvSpPr/>
          <p:nvPr/>
        </p:nvSpPr>
        <p:spPr>
          <a:xfrm>
            <a:off x="4993087" y="2735453"/>
            <a:ext cx="842100" cy="842100"/>
          </a:xfrm>
          <a:prstGeom prst="rect">
            <a:avLst/>
          </a:prstGeom>
          <a:noFill/>
          <a:ln cap="flat" cmpd="sng" w="28575">
            <a:solidFill>
              <a:srgbClr val="20272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98" name="Google Shape;698;p63"/>
          <p:cNvSpPr/>
          <p:nvPr/>
        </p:nvSpPr>
        <p:spPr>
          <a:xfrm>
            <a:off x="4150950" y="1893353"/>
            <a:ext cx="842100" cy="842100"/>
          </a:xfrm>
          <a:prstGeom prst="rect">
            <a:avLst/>
          </a:prstGeom>
          <a:noFill/>
          <a:ln cap="flat" cmpd="sng" w="28575">
            <a:solidFill>
              <a:srgbClr val="20272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99" name="Google Shape;699;p63"/>
          <p:cNvSpPr/>
          <p:nvPr/>
        </p:nvSpPr>
        <p:spPr>
          <a:xfrm rot="10800000">
            <a:off x="4499839" y="3084362"/>
            <a:ext cx="144300" cy="144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63"/>
          <p:cNvSpPr/>
          <p:nvPr/>
        </p:nvSpPr>
        <p:spPr>
          <a:xfrm rot="10800000">
            <a:off x="5341964" y="3084362"/>
            <a:ext cx="144300" cy="144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63"/>
          <p:cNvSpPr/>
          <p:nvPr/>
        </p:nvSpPr>
        <p:spPr>
          <a:xfrm rot="10800000">
            <a:off x="4499839" y="2242262"/>
            <a:ext cx="144300" cy="144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63"/>
          <p:cNvSpPr txBox="1"/>
          <p:nvPr/>
        </p:nvSpPr>
        <p:spPr>
          <a:xfrm>
            <a:off x="1110925" y="3829275"/>
            <a:ext cx="933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C78D8"/>
                </a:solidFill>
                <a:latin typeface="Proxima Nova"/>
                <a:ea typeface="Proxima Nova"/>
                <a:cs typeface="Proxima Nova"/>
                <a:sym typeface="Proxima Nova"/>
              </a:rPr>
              <a:t>Continuous</a:t>
            </a:r>
            <a:endParaRPr sz="1000">
              <a:solidFill>
                <a:srgbClr val="3C78D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03" name="Google Shape;703;p63"/>
          <p:cNvSpPr/>
          <p:nvPr/>
        </p:nvSpPr>
        <p:spPr>
          <a:xfrm>
            <a:off x="3308825" y="2735453"/>
            <a:ext cx="842100" cy="842100"/>
          </a:xfrm>
          <a:prstGeom prst="rect">
            <a:avLst/>
          </a:prstGeom>
          <a:noFill/>
          <a:ln cap="flat" cmpd="sng" w="28575">
            <a:solidFill>
              <a:srgbClr val="20272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04" name="Google Shape;704;p63"/>
          <p:cNvSpPr/>
          <p:nvPr/>
        </p:nvSpPr>
        <p:spPr>
          <a:xfrm rot="10800000">
            <a:off x="3657714" y="3084362"/>
            <a:ext cx="144300" cy="144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63"/>
          <p:cNvSpPr/>
          <p:nvPr/>
        </p:nvSpPr>
        <p:spPr>
          <a:xfrm>
            <a:off x="4150950" y="3577553"/>
            <a:ext cx="842100" cy="842100"/>
          </a:xfrm>
          <a:prstGeom prst="rect">
            <a:avLst/>
          </a:prstGeom>
          <a:noFill/>
          <a:ln cap="flat" cmpd="sng" w="28575">
            <a:solidFill>
              <a:srgbClr val="20272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06" name="Google Shape;706;p63"/>
          <p:cNvSpPr/>
          <p:nvPr/>
        </p:nvSpPr>
        <p:spPr>
          <a:xfrm rot="10800000">
            <a:off x="4499839" y="3926462"/>
            <a:ext cx="144300" cy="144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63"/>
          <p:cNvSpPr txBox="1"/>
          <p:nvPr/>
        </p:nvSpPr>
        <p:spPr>
          <a:xfrm>
            <a:off x="4181250" y="4470525"/>
            <a:ext cx="933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C78D8"/>
                </a:solidFill>
                <a:latin typeface="Proxima Nova"/>
                <a:ea typeface="Proxima Nova"/>
                <a:cs typeface="Proxima Nova"/>
                <a:sym typeface="Proxima Nova"/>
              </a:rPr>
              <a:t>MAC Grid[6]</a:t>
            </a:r>
            <a:endParaRPr sz="1000">
              <a:solidFill>
                <a:srgbClr val="3C78D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08" name="Google Shape;708;p63"/>
          <p:cNvSpPr txBox="1"/>
          <p:nvPr/>
        </p:nvSpPr>
        <p:spPr>
          <a:xfrm>
            <a:off x="3539175" y="4780625"/>
            <a:ext cx="5604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[6] Harlow and Welch. Numerical Calculation of Time‐Dependent Viscous Incompressible Flow of Fluid with Free Surface</a:t>
            </a: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709" name="Google Shape;709;p63"/>
          <p:cNvCxnSpPr/>
          <p:nvPr/>
        </p:nvCxnSpPr>
        <p:spPr>
          <a:xfrm>
            <a:off x="3993625" y="3153575"/>
            <a:ext cx="37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10" name="Google Shape;710;p63"/>
          <p:cNvCxnSpPr/>
          <p:nvPr/>
        </p:nvCxnSpPr>
        <p:spPr>
          <a:xfrm rot="10800000">
            <a:off x="4543125" y="3411800"/>
            <a:ext cx="0" cy="33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3013" y="2901536"/>
            <a:ext cx="247900" cy="25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3125" y="3577561"/>
            <a:ext cx="247900" cy="25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8700" y="3153587"/>
            <a:ext cx="247900" cy="252014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Projection/Pressure Solve</a:t>
            </a:r>
            <a:endParaRPr/>
          </a:p>
        </p:txBody>
      </p:sp>
      <p:sp>
        <p:nvSpPr>
          <p:cNvPr id="719" name="Google Shape;719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Enforces incompressibility (mass/volume conservation) on the fluid</a:t>
            </a:r>
            <a:endParaRPr/>
          </a:p>
        </p:txBody>
      </p:sp>
      <p:pic>
        <p:nvPicPr>
          <p:cNvPr id="720" name="Google Shape;720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500" y="2514481"/>
            <a:ext cx="2011850" cy="12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64"/>
          <p:cNvSpPr/>
          <p:nvPr/>
        </p:nvSpPr>
        <p:spPr>
          <a:xfrm>
            <a:off x="4150950" y="2735453"/>
            <a:ext cx="842100" cy="842100"/>
          </a:xfrm>
          <a:prstGeom prst="rect">
            <a:avLst/>
          </a:prstGeom>
          <a:noFill/>
          <a:ln cap="flat" cmpd="sng" w="28575">
            <a:solidFill>
              <a:srgbClr val="20272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22" name="Google Shape;722;p64"/>
          <p:cNvSpPr/>
          <p:nvPr/>
        </p:nvSpPr>
        <p:spPr>
          <a:xfrm>
            <a:off x="4993087" y="2735453"/>
            <a:ext cx="842100" cy="842100"/>
          </a:xfrm>
          <a:prstGeom prst="rect">
            <a:avLst/>
          </a:prstGeom>
          <a:noFill/>
          <a:ln cap="flat" cmpd="sng" w="28575">
            <a:solidFill>
              <a:srgbClr val="20272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23" name="Google Shape;723;p64"/>
          <p:cNvSpPr/>
          <p:nvPr/>
        </p:nvSpPr>
        <p:spPr>
          <a:xfrm>
            <a:off x="4150950" y="1893353"/>
            <a:ext cx="842100" cy="842100"/>
          </a:xfrm>
          <a:prstGeom prst="rect">
            <a:avLst/>
          </a:prstGeom>
          <a:noFill/>
          <a:ln cap="flat" cmpd="sng" w="28575">
            <a:solidFill>
              <a:srgbClr val="20272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24" name="Google Shape;724;p64"/>
          <p:cNvSpPr/>
          <p:nvPr/>
        </p:nvSpPr>
        <p:spPr>
          <a:xfrm rot="10800000">
            <a:off x="4499839" y="3084362"/>
            <a:ext cx="144300" cy="144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64"/>
          <p:cNvSpPr/>
          <p:nvPr/>
        </p:nvSpPr>
        <p:spPr>
          <a:xfrm rot="10800000">
            <a:off x="5341964" y="3084362"/>
            <a:ext cx="144300" cy="144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64"/>
          <p:cNvSpPr/>
          <p:nvPr/>
        </p:nvSpPr>
        <p:spPr>
          <a:xfrm rot="10800000">
            <a:off x="4499839" y="2242262"/>
            <a:ext cx="144300" cy="144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64"/>
          <p:cNvSpPr txBox="1"/>
          <p:nvPr/>
        </p:nvSpPr>
        <p:spPr>
          <a:xfrm>
            <a:off x="1110925" y="3829275"/>
            <a:ext cx="933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C78D8"/>
                </a:solidFill>
                <a:latin typeface="Proxima Nova"/>
                <a:ea typeface="Proxima Nova"/>
                <a:cs typeface="Proxima Nova"/>
                <a:sym typeface="Proxima Nova"/>
              </a:rPr>
              <a:t>Continuous</a:t>
            </a:r>
            <a:endParaRPr sz="1000">
              <a:solidFill>
                <a:srgbClr val="3C78D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28" name="Google Shape;728;p64"/>
          <p:cNvSpPr/>
          <p:nvPr/>
        </p:nvSpPr>
        <p:spPr>
          <a:xfrm>
            <a:off x="3308825" y="2735453"/>
            <a:ext cx="842100" cy="842100"/>
          </a:xfrm>
          <a:prstGeom prst="rect">
            <a:avLst/>
          </a:prstGeom>
          <a:noFill/>
          <a:ln cap="flat" cmpd="sng" w="28575">
            <a:solidFill>
              <a:srgbClr val="20272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29" name="Google Shape;729;p64"/>
          <p:cNvSpPr/>
          <p:nvPr/>
        </p:nvSpPr>
        <p:spPr>
          <a:xfrm rot="10800000">
            <a:off x="3657714" y="3084362"/>
            <a:ext cx="144300" cy="144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64"/>
          <p:cNvSpPr/>
          <p:nvPr/>
        </p:nvSpPr>
        <p:spPr>
          <a:xfrm>
            <a:off x="4150950" y="3577553"/>
            <a:ext cx="842100" cy="842100"/>
          </a:xfrm>
          <a:prstGeom prst="rect">
            <a:avLst/>
          </a:prstGeom>
          <a:noFill/>
          <a:ln cap="flat" cmpd="sng" w="28575">
            <a:solidFill>
              <a:srgbClr val="20272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31" name="Google Shape;731;p64"/>
          <p:cNvSpPr/>
          <p:nvPr/>
        </p:nvSpPr>
        <p:spPr>
          <a:xfrm rot="10800000">
            <a:off x="4499839" y="3926462"/>
            <a:ext cx="144300" cy="144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64"/>
          <p:cNvSpPr txBox="1"/>
          <p:nvPr/>
        </p:nvSpPr>
        <p:spPr>
          <a:xfrm>
            <a:off x="4181250" y="4470525"/>
            <a:ext cx="933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C78D8"/>
                </a:solidFill>
                <a:latin typeface="Proxima Nova"/>
                <a:ea typeface="Proxima Nova"/>
                <a:cs typeface="Proxima Nova"/>
                <a:sym typeface="Proxima Nova"/>
              </a:rPr>
              <a:t>MAC Grid[6]</a:t>
            </a:r>
            <a:endParaRPr sz="1000">
              <a:solidFill>
                <a:srgbClr val="3C78D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33" name="Google Shape;733;p64"/>
          <p:cNvSpPr txBox="1"/>
          <p:nvPr/>
        </p:nvSpPr>
        <p:spPr>
          <a:xfrm>
            <a:off x="3539175" y="4780625"/>
            <a:ext cx="5604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[6] Harlow and Welch. </a:t>
            </a: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Numerical Calculation of Time‐Dependent Viscous Incompressible Flow of Fluid with Free Surface</a:t>
            </a: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734" name="Google Shape;734;p64"/>
          <p:cNvCxnSpPr/>
          <p:nvPr/>
        </p:nvCxnSpPr>
        <p:spPr>
          <a:xfrm>
            <a:off x="3993625" y="3153575"/>
            <a:ext cx="37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35" name="Google Shape;735;p64"/>
          <p:cNvCxnSpPr/>
          <p:nvPr/>
        </p:nvCxnSpPr>
        <p:spPr>
          <a:xfrm rot="10800000">
            <a:off x="4543125" y="3411800"/>
            <a:ext cx="0" cy="33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736" name="Google Shape;736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60646" y="2511538"/>
            <a:ext cx="2440622" cy="12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64"/>
          <p:cNvSpPr txBox="1"/>
          <p:nvPr/>
        </p:nvSpPr>
        <p:spPr>
          <a:xfrm>
            <a:off x="7507273" y="3829275"/>
            <a:ext cx="80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C78D8"/>
                </a:solidFill>
                <a:latin typeface="Proxima Nova"/>
                <a:ea typeface="Proxima Nova"/>
                <a:cs typeface="Proxima Nova"/>
                <a:sym typeface="Proxima Nova"/>
              </a:rPr>
              <a:t>Discrete</a:t>
            </a:r>
            <a:endParaRPr sz="1000">
              <a:solidFill>
                <a:srgbClr val="3C78D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Solid(Rigid)-Fluid Coupling</a:t>
            </a:r>
            <a:endParaRPr/>
          </a:p>
        </p:txBody>
      </p:sp>
      <p:sp>
        <p:nvSpPr>
          <p:cNvPr id="743" name="Google Shape;743;p65"/>
          <p:cNvSpPr txBox="1"/>
          <p:nvPr>
            <p:ph idx="1" type="body"/>
          </p:nvPr>
        </p:nvSpPr>
        <p:spPr>
          <a:xfrm>
            <a:off x="311700" y="1152475"/>
            <a:ext cx="8520600" cy="82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Interactions with fluids requires modeling coupling dynamics. </a:t>
            </a:r>
            <a:r>
              <a:rPr b="1" lang="en"/>
              <a:t>Pressure</a:t>
            </a:r>
            <a:r>
              <a:rPr lang="en"/>
              <a:t> acts as the point of coupling since it can exert force both ways (solid -&gt; fluid and fluid -&gt; solid) 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66"/>
          <p:cNvSpPr/>
          <p:nvPr/>
        </p:nvSpPr>
        <p:spPr>
          <a:xfrm>
            <a:off x="3088200" y="2313575"/>
            <a:ext cx="2554500" cy="1569900"/>
          </a:xfrm>
          <a:prstGeom prst="rect">
            <a:avLst/>
          </a:prstGeom>
          <a:solidFill>
            <a:srgbClr val="C9DAF8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49" name="Google Shape;749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Solid-Fluid Coupling</a:t>
            </a:r>
            <a:endParaRPr/>
          </a:p>
        </p:txBody>
      </p:sp>
      <p:sp>
        <p:nvSpPr>
          <p:cNvPr id="750" name="Google Shape;750;p66"/>
          <p:cNvSpPr txBox="1"/>
          <p:nvPr>
            <p:ph idx="1" type="body"/>
          </p:nvPr>
        </p:nvSpPr>
        <p:spPr>
          <a:xfrm>
            <a:off x="311700" y="1152475"/>
            <a:ext cx="8520600" cy="82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Interactions with fluids requires modeling coupling dynamics. </a:t>
            </a:r>
            <a:r>
              <a:rPr b="1" lang="en"/>
              <a:t>Pressure</a:t>
            </a:r>
            <a:r>
              <a:rPr lang="en"/>
              <a:t> acts as the point of coupling since it can exert force both ways (solid -&gt; fluid and fluid -&gt; solid) </a:t>
            </a:r>
            <a:endParaRPr/>
          </a:p>
        </p:txBody>
      </p:sp>
      <p:sp>
        <p:nvSpPr>
          <p:cNvPr id="751" name="Google Shape;751;p66"/>
          <p:cNvSpPr/>
          <p:nvPr/>
        </p:nvSpPr>
        <p:spPr>
          <a:xfrm>
            <a:off x="3927650" y="2752435"/>
            <a:ext cx="875600" cy="780300"/>
          </a:xfrm>
          <a:custGeom>
            <a:rect b="b" l="l" r="r" t="t"/>
            <a:pathLst>
              <a:path extrusionOk="0" h="31212" w="35024">
                <a:moveTo>
                  <a:pt x="11863" y="73"/>
                </a:moveTo>
                <a:cubicBezTo>
                  <a:pt x="10486" y="899"/>
                  <a:pt x="5575" y="2230"/>
                  <a:pt x="3601" y="5030"/>
                </a:cubicBezTo>
                <a:cubicBezTo>
                  <a:pt x="1627" y="7830"/>
                  <a:pt x="204" y="13707"/>
                  <a:pt x="20" y="16874"/>
                </a:cubicBezTo>
                <a:cubicBezTo>
                  <a:pt x="-164" y="20041"/>
                  <a:pt x="938" y="21831"/>
                  <a:pt x="2499" y="24034"/>
                </a:cubicBezTo>
                <a:cubicBezTo>
                  <a:pt x="4060" y="26237"/>
                  <a:pt x="6126" y="28901"/>
                  <a:pt x="9385" y="30094"/>
                </a:cubicBezTo>
                <a:cubicBezTo>
                  <a:pt x="12644" y="31288"/>
                  <a:pt x="18979" y="31241"/>
                  <a:pt x="22054" y="31195"/>
                </a:cubicBezTo>
                <a:cubicBezTo>
                  <a:pt x="25130" y="31149"/>
                  <a:pt x="26369" y="30369"/>
                  <a:pt x="27838" y="29818"/>
                </a:cubicBezTo>
                <a:cubicBezTo>
                  <a:pt x="29307" y="29267"/>
                  <a:pt x="29903" y="28992"/>
                  <a:pt x="30867" y="27890"/>
                </a:cubicBezTo>
                <a:cubicBezTo>
                  <a:pt x="31831" y="26788"/>
                  <a:pt x="32979" y="24769"/>
                  <a:pt x="33622" y="23208"/>
                </a:cubicBezTo>
                <a:cubicBezTo>
                  <a:pt x="34265" y="21647"/>
                  <a:pt x="34585" y="20133"/>
                  <a:pt x="34723" y="18526"/>
                </a:cubicBezTo>
                <a:cubicBezTo>
                  <a:pt x="34861" y="16919"/>
                  <a:pt x="35458" y="16414"/>
                  <a:pt x="34448" y="13568"/>
                </a:cubicBezTo>
                <a:cubicBezTo>
                  <a:pt x="33438" y="10722"/>
                  <a:pt x="32428" y="3699"/>
                  <a:pt x="28664" y="1450"/>
                </a:cubicBezTo>
                <a:cubicBezTo>
                  <a:pt x="24900" y="-799"/>
                  <a:pt x="14663" y="303"/>
                  <a:pt x="11863" y="73"/>
                </a:cubicBezTo>
              </a:path>
            </a:pathLst>
          </a:custGeom>
          <a:solidFill>
            <a:srgbClr val="B6D7A8"/>
          </a:solidFill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752" name="Google Shape;752;p66"/>
          <p:cNvCxnSpPr/>
          <p:nvPr/>
        </p:nvCxnSpPr>
        <p:spPr>
          <a:xfrm flipH="1" rot="10800000">
            <a:off x="4775150" y="2926250"/>
            <a:ext cx="254700" cy="69000"/>
          </a:xfrm>
          <a:prstGeom prst="straightConnector1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53" name="Google Shape;753;p66"/>
          <p:cNvCxnSpPr/>
          <p:nvPr/>
        </p:nvCxnSpPr>
        <p:spPr>
          <a:xfrm flipH="1">
            <a:off x="4540850" y="2995250"/>
            <a:ext cx="234300" cy="62700"/>
          </a:xfrm>
          <a:prstGeom prst="straightConnector1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54" name="Google Shape;754;p66"/>
          <p:cNvCxnSpPr/>
          <p:nvPr/>
        </p:nvCxnSpPr>
        <p:spPr>
          <a:xfrm flipH="1" rot="-6905172">
            <a:off x="4062130" y="2876536"/>
            <a:ext cx="254728" cy="68979"/>
          </a:xfrm>
          <a:prstGeom prst="straightConnector1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55" name="Google Shape;755;p66"/>
          <p:cNvCxnSpPr/>
          <p:nvPr/>
        </p:nvCxnSpPr>
        <p:spPr>
          <a:xfrm flipH="1" rot="3894730">
            <a:off x="3909197" y="2686339"/>
            <a:ext cx="234194" cy="62672"/>
          </a:xfrm>
          <a:prstGeom prst="straightConnector1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56" name="Google Shape;756;p66"/>
          <p:cNvCxnSpPr/>
          <p:nvPr/>
        </p:nvCxnSpPr>
        <p:spPr>
          <a:xfrm flipH="1" rot="6372858">
            <a:off x="4237542" y="3355851"/>
            <a:ext cx="254628" cy="69312"/>
          </a:xfrm>
          <a:prstGeom prst="straightConnector1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57" name="Google Shape;757;p66"/>
          <p:cNvCxnSpPr/>
          <p:nvPr/>
        </p:nvCxnSpPr>
        <p:spPr>
          <a:xfrm flipH="1" rot="-4428784">
            <a:off x="4242455" y="3612615"/>
            <a:ext cx="234600" cy="62184"/>
          </a:xfrm>
          <a:prstGeom prst="straightConnector1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758" name="Google Shape;758;p66"/>
          <p:cNvSpPr txBox="1"/>
          <p:nvPr/>
        </p:nvSpPr>
        <p:spPr>
          <a:xfrm>
            <a:off x="2705875" y="3972975"/>
            <a:ext cx="3876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Pressure p enforces non-penetration condition, i.e. (u - v) . n &gt;= 0 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Solid-Fluid Coupling</a:t>
            </a:r>
            <a:endParaRPr/>
          </a:p>
        </p:txBody>
      </p:sp>
      <p:sp>
        <p:nvSpPr>
          <p:cNvPr id="764" name="Google Shape;764;p67"/>
          <p:cNvSpPr txBox="1"/>
          <p:nvPr>
            <p:ph idx="1" type="body"/>
          </p:nvPr>
        </p:nvSpPr>
        <p:spPr>
          <a:xfrm>
            <a:off x="311700" y="1152475"/>
            <a:ext cx="8520600" cy="27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Rigid Body: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State</a:t>
            </a:r>
            <a:r>
              <a:rPr lang="en"/>
              <a:t>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Position (3 dof, 6 dof), </a:t>
            </a:r>
            <a:r>
              <a:rPr b="1" lang="en"/>
              <a:t>x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Velocity (3 dof, 6 dof), </a:t>
            </a:r>
            <a:r>
              <a:rPr b="1" lang="en"/>
              <a:t>v</a:t>
            </a:r>
            <a:r>
              <a:rPr lang="en"/>
              <a:t> 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Solid-Fluid Coupling</a:t>
            </a:r>
            <a:endParaRPr/>
          </a:p>
        </p:txBody>
      </p:sp>
      <p:sp>
        <p:nvSpPr>
          <p:cNvPr id="770" name="Google Shape;770;p68"/>
          <p:cNvSpPr txBox="1"/>
          <p:nvPr>
            <p:ph idx="1" type="body"/>
          </p:nvPr>
        </p:nvSpPr>
        <p:spPr>
          <a:xfrm>
            <a:off x="311700" y="1152475"/>
            <a:ext cx="8520600" cy="27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Rigid Body: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State</a:t>
            </a:r>
            <a:r>
              <a:rPr lang="en"/>
              <a:t>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Position (3 dof, 6 dof), </a:t>
            </a:r>
            <a:r>
              <a:rPr b="1" lang="en"/>
              <a:t>x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Velocity (3 dof, 6 dof), </a:t>
            </a:r>
            <a:r>
              <a:rPr b="1" lang="en"/>
              <a:t>v</a:t>
            </a:r>
            <a:endParaRPr b="1"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Dynamics: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71" name="Google Shape;771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7600" y="3325627"/>
            <a:ext cx="3738949" cy="118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Numerical Solution (Earlier)</a:t>
            </a:r>
            <a:endParaRPr/>
          </a:p>
        </p:txBody>
      </p:sp>
      <p:sp>
        <p:nvSpPr>
          <p:cNvPr id="777" name="Google Shape;777;p69"/>
          <p:cNvSpPr/>
          <p:nvPr/>
        </p:nvSpPr>
        <p:spPr>
          <a:xfrm>
            <a:off x="1055400" y="1425275"/>
            <a:ext cx="1570800" cy="632100"/>
          </a:xfrm>
          <a:prstGeom prst="rect">
            <a:avLst/>
          </a:prstGeom>
          <a:solidFill>
            <a:srgbClr val="E06666"/>
          </a:solidFill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Advection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778" name="Google Shape;778;p69"/>
          <p:cNvCxnSpPr>
            <a:endCxn id="777" idx="1"/>
          </p:cNvCxnSpPr>
          <p:nvPr/>
        </p:nvCxnSpPr>
        <p:spPr>
          <a:xfrm flipH="1" rot="10800000">
            <a:off x="311700" y="1741325"/>
            <a:ext cx="743700" cy="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79" name="Google Shape;779;p69"/>
          <p:cNvCxnSpPr/>
          <p:nvPr/>
        </p:nvCxnSpPr>
        <p:spPr>
          <a:xfrm flipH="1" rot="10800000">
            <a:off x="2626200" y="1741025"/>
            <a:ext cx="743700" cy="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780" name="Google Shape;78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300" y="1315075"/>
            <a:ext cx="409300" cy="39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3395" y="1315071"/>
            <a:ext cx="409300" cy="392480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69"/>
          <p:cNvSpPr/>
          <p:nvPr/>
        </p:nvSpPr>
        <p:spPr>
          <a:xfrm>
            <a:off x="3369900" y="1425275"/>
            <a:ext cx="1570800" cy="632100"/>
          </a:xfrm>
          <a:prstGeom prst="rect">
            <a:avLst/>
          </a:prstGeom>
          <a:solidFill>
            <a:srgbClr val="F6B26B"/>
          </a:solidFill>
          <a:ln cap="flat" cmpd="sng" w="952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External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Force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783" name="Google Shape;783;p69"/>
          <p:cNvCxnSpPr/>
          <p:nvPr/>
        </p:nvCxnSpPr>
        <p:spPr>
          <a:xfrm flipH="1" rot="10800000">
            <a:off x="4940700" y="1741025"/>
            <a:ext cx="743700" cy="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784" name="Google Shape;784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7894" y="1315116"/>
            <a:ext cx="409200" cy="392384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69"/>
          <p:cNvSpPr/>
          <p:nvPr/>
        </p:nvSpPr>
        <p:spPr>
          <a:xfrm>
            <a:off x="5684300" y="1425275"/>
            <a:ext cx="1570800" cy="6321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Pressure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Solve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786" name="Google Shape;786;p69"/>
          <p:cNvCxnSpPr/>
          <p:nvPr/>
        </p:nvCxnSpPr>
        <p:spPr>
          <a:xfrm flipH="1" rot="10800000">
            <a:off x="7255100" y="1741025"/>
            <a:ext cx="743700" cy="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787" name="Google Shape;787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22295" y="1315116"/>
            <a:ext cx="409200" cy="392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Numerical Solution (with coupling)</a:t>
            </a:r>
            <a:endParaRPr/>
          </a:p>
        </p:txBody>
      </p:sp>
      <p:sp>
        <p:nvSpPr>
          <p:cNvPr id="793" name="Google Shape;793;p70"/>
          <p:cNvSpPr/>
          <p:nvPr/>
        </p:nvSpPr>
        <p:spPr>
          <a:xfrm>
            <a:off x="1055400" y="1425275"/>
            <a:ext cx="1570800" cy="632100"/>
          </a:xfrm>
          <a:prstGeom prst="rect">
            <a:avLst/>
          </a:prstGeom>
          <a:solidFill>
            <a:srgbClr val="E06666"/>
          </a:solidFill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Advection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794" name="Google Shape;794;p70"/>
          <p:cNvCxnSpPr>
            <a:endCxn id="793" idx="1"/>
          </p:cNvCxnSpPr>
          <p:nvPr/>
        </p:nvCxnSpPr>
        <p:spPr>
          <a:xfrm flipH="1" rot="10800000">
            <a:off x="311700" y="1741325"/>
            <a:ext cx="743700" cy="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95" name="Google Shape;795;p70"/>
          <p:cNvCxnSpPr/>
          <p:nvPr/>
        </p:nvCxnSpPr>
        <p:spPr>
          <a:xfrm flipH="1" rot="10800000">
            <a:off x="2626200" y="1741025"/>
            <a:ext cx="743700" cy="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796" name="Google Shape;79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300" y="1315075"/>
            <a:ext cx="409300" cy="39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3395" y="1315071"/>
            <a:ext cx="409300" cy="392480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70"/>
          <p:cNvSpPr/>
          <p:nvPr/>
        </p:nvSpPr>
        <p:spPr>
          <a:xfrm>
            <a:off x="3369900" y="1425275"/>
            <a:ext cx="1570800" cy="632100"/>
          </a:xfrm>
          <a:prstGeom prst="rect">
            <a:avLst/>
          </a:prstGeom>
          <a:solidFill>
            <a:srgbClr val="F6B26B"/>
          </a:solidFill>
          <a:ln cap="flat" cmpd="sng" w="952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External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Force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799" name="Google Shape;799;p70"/>
          <p:cNvCxnSpPr>
            <a:stCxn id="798" idx="2"/>
          </p:cNvCxnSpPr>
          <p:nvPr/>
        </p:nvCxnSpPr>
        <p:spPr>
          <a:xfrm>
            <a:off x="4155300" y="2057375"/>
            <a:ext cx="0" cy="89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800" name="Google Shape;800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3494" y="2244666"/>
            <a:ext cx="409200" cy="392384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70"/>
          <p:cNvSpPr/>
          <p:nvPr/>
        </p:nvSpPr>
        <p:spPr>
          <a:xfrm>
            <a:off x="3369900" y="2953775"/>
            <a:ext cx="1570800" cy="6321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Pressure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Solve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802" name="Google Shape;802;p70"/>
          <p:cNvCxnSpPr/>
          <p:nvPr/>
        </p:nvCxnSpPr>
        <p:spPr>
          <a:xfrm>
            <a:off x="4940700" y="3270125"/>
            <a:ext cx="131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03" name="Google Shape;803;p70"/>
          <p:cNvCxnSpPr/>
          <p:nvPr/>
        </p:nvCxnSpPr>
        <p:spPr>
          <a:xfrm flipH="1" rot="10800000">
            <a:off x="2626200" y="3269525"/>
            <a:ext cx="743700" cy="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804" name="Google Shape;804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67249" y="2823000"/>
            <a:ext cx="661601" cy="392475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70"/>
          <p:cNvSpPr/>
          <p:nvPr/>
        </p:nvSpPr>
        <p:spPr>
          <a:xfrm>
            <a:off x="6258900" y="2953775"/>
            <a:ext cx="1570800" cy="632100"/>
          </a:xfrm>
          <a:prstGeom prst="rect">
            <a:avLst/>
          </a:prstGeom>
          <a:solidFill>
            <a:srgbClr val="B4A7D6"/>
          </a:solidFill>
          <a:ln cap="flat" cmpd="sng" w="9525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RBD Time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Integration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06" name="Google Shape;806;p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61547" y="2823000"/>
            <a:ext cx="1076503" cy="39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7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50550" y="2823050"/>
            <a:ext cx="650221" cy="392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8" name="Google Shape;808;p70"/>
          <p:cNvCxnSpPr/>
          <p:nvPr/>
        </p:nvCxnSpPr>
        <p:spPr>
          <a:xfrm flipH="1" rot="10800000">
            <a:off x="7829700" y="3269825"/>
            <a:ext cx="743700" cy="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Projection/Pressure Solve</a:t>
            </a:r>
            <a:endParaRPr/>
          </a:p>
        </p:txBody>
      </p:sp>
      <p:sp>
        <p:nvSpPr>
          <p:cNvPr id="814" name="Google Shape;814;p71"/>
          <p:cNvSpPr txBox="1"/>
          <p:nvPr>
            <p:ph idx="1" type="body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Enforces incompressibility and solid-fluid boundary condition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100" name="Google Shape;10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Understanding fluid dynamics is crucial for many applications: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Weather Prediction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Modeling and Design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Robotics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Medical Simulation (Blood Flow)</a:t>
            </a:r>
            <a:endParaRPr/>
          </a:p>
        </p:txBody>
      </p:sp>
      <p:pic>
        <p:nvPicPr>
          <p:cNvPr id="101" name="Google Shape;101;p18" title="fluid_simulation_3d_0.gif"/>
          <p:cNvPicPr preferRelativeResize="0"/>
          <p:nvPr/>
        </p:nvPicPr>
        <p:blipFill rotWithShape="1">
          <a:blip r:embed="rId3">
            <a:alphaModFix/>
          </a:blip>
          <a:srcRect b="50661" l="0" r="0" t="0"/>
          <a:stretch/>
        </p:blipFill>
        <p:spPr>
          <a:xfrm>
            <a:off x="4372325" y="2051900"/>
            <a:ext cx="4058749" cy="240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Projection/Pressure Solve</a:t>
            </a:r>
            <a:endParaRPr/>
          </a:p>
        </p:txBody>
      </p:sp>
      <p:sp>
        <p:nvSpPr>
          <p:cNvPr id="820" name="Google Shape;820;p72"/>
          <p:cNvSpPr txBox="1"/>
          <p:nvPr>
            <p:ph idx="1" type="body"/>
          </p:nvPr>
        </p:nvSpPr>
        <p:spPr>
          <a:xfrm>
            <a:off x="311700" y="1152475"/>
            <a:ext cx="8520600" cy="29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Enforces incompressibility and solid-fluid boundary condition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Variational Interpretation [7]: Pressure minimizes the total kinetic energy of the system after the projection step</a:t>
            </a:r>
            <a:endParaRPr/>
          </a:p>
        </p:txBody>
      </p:sp>
      <p:sp>
        <p:nvSpPr>
          <p:cNvPr id="821" name="Google Shape;821;p72"/>
          <p:cNvSpPr txBox="1"/>
          <p:nvPr/>
        </p:nvSpPr>
        <p:spPr>
          <a:xfrm>
            <a:off x="5501550" y="4780625"/>
            <a:ext cx="3642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[7] Batty et al. A Fast Variational Framework for Accurate Solid-Fluid Coupling</a:t>
            </a: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Projection/Pressure Solve</a:t>
            </a:r>
            <a:endParaRPr/>
          </a:p>
        </p:txBody>
      </p:sp>
      <p:sp>
        <p:nvSpPr>
          <p:cNvPr id="827" name="Google Shape;827;p73"/>
          <p:cNvSpPr txBox="1"/>
          <p:nvPr>
            <p:ph idx="1" type="body"/>
          </p:nvPr>
        </p:nvSpPr>
        <p:spPr>
          <a:xfrm>
            <a:off x="311700" y="1152475"/>
            <a:ext cx="8520600" cy="29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Enforces incompressibility and solid-fluid boundary condition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Variational Interpretation [7]: Pressure minimizes the total kinetic energy of the system after the projection step</a:t>
            </a:r>
            <a:endParaRPr/>
          </a:p>
        </p:txBody>
      </p:sp>
      <p:sp>
        <p:nvSpPr>
          <p:cNvPr id="828" name="Google Shape;828;p73"/>
          <p:cNvSpPr txBox="1"/>
          <p:nvPr/>
        </p:nvSpPr>
        <p:spPr>
          <a:xfrm>
            <a:off x="5501550" y="4780625"/>
            <a:ext cx="3642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[7] Batty et al. A Fast Variational Framework for Accurate Solid-Fluid Coupling</a:t>
            </a: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29" name="Google Shape;829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5800" y="2299607"/>
            <a:ext cx="4654050" cy="119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Projection/Pressure Solve</a:t>
            </a:r>
            <a:endParaRPr/>
          </a:p>
        </p:txBody>
      </p:sp>
      <p:sp>
        <p:nvSpPr>
          <p:cNvPr id="835" name="Google Shape;835;p74"/>
          <p:cNvSpPr txBox="1"/>
          <p:nvPr>
            <p:ph idx="1" type="body"/>
          </p:nvPr>
        </p:nvSpPr>
        <p:spPr>
          <a:xfrm>
            <a:off x="311700" y="1152475"/>
            <a:ext cx="8520600" cy="29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Enforces incompressibility and solid-fluid boundary condition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Variational Interpretation [7]: Pressure minimizes the total kinetic energy of the system after the projection step</a:t>
            </a:r>
            <a:endParaRPr/>
          </a:p>
        </p:txBody>
      </p:sp>
      <p:sp>
        <p:nvSpPr>
          <p:cNvPr id="836" name="Google Shape;836;p74"/>
          <p:cNvSpPr txBox="1"/>
          <p:nvPr/>
        </p:nvSpPr>
        <p:spPr>
          <a:xfrm>
            <a:off x="5501550" y="4780625"/>
            <a:ext cx="3642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[7] Batty et al. A Fast Variational Framework for Accurate Solid-Fluid Coupling</a:t>
            </a: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37" name="Google Shape;837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5800" y="2299607"/>
            <a:ext cx="4654050" cy="119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3500" y="3573475"/>
            <a:ext cx="2338641" cy="104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75"/>
          <p:cNvSpPr txBox="1"/>
          <p:nvPr>
            <p:ph type="title"/>
          </p:nvPr>
        </p:nvSpPr>
        <p:spPr>
          <a:xfrm>
            <a:off x="311700" y="445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pic>
        <p:nvPicPr>
          <p:cNvPr id="844" name="Google Shape;844;p75" title="dam_break_2d_epoch_0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925" y="1464025"/>
            <a:ext cx="3687275" cy="276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75" title="dam_break_3d_epoch_0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50456" y="1464024"/>
            <a:ext cx="4916395" cy="2765451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75"/>
          <p:cNvSpPr txBox="1"/>
          <p:nvPr/>
        </p:nvSpPr>
        <p:spPr>
          <a:xfrm>
            <a:off x="1732913" y="4229475"/>
            <a:ext cx="555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155CC"/>
                </a:solidFill>
                <a:latin typeface="Proxima Nova"/>
                <a:ea typeface="Proxima Nova"/>
                <a:cs typeface="Proxima Nova"/>
                <a:sym typeface="Proxima Nova"/>
              </a:rPr>
              <a:t>2D</a:t>
            </a:r>
            <a:endParaRPr b="1" sz="1000">
              <a:solidFill>
                <a:srgbClr val="1155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47" name="Google Shape;847;p75"/>
          <p:cNvSpPr txBox="1"/>
          <p:nvPr/>
        </p:nvSpPr>
        <p:spPr>
          <a:xfrm>
            <a:off x="6330988" y="4229475"/>
            <a:ext cx="555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155CC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r>
              <a:rPr b="1" lang="en" sz="1000">
                <a:solidFill>
                  <a:srgbClr val="1155CC"/>
                </a:solidFill>
                <a:latin typeface="Proxima Nova"/>
                <a:ea typeface="Proxima Nova"/>
                <a:cs typeface="Proxima Nova"/>
                <a:sym typeface="Proxima Nova"/>
              </a:rPr>
              <a:t>D</a:t>
            </a:r>
            <a:endParaRPr b="1" sz="1000">
              <a:solidFill>
                <a:srgbClr val="1155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Limitations</a:t>
            </a:r>
            <a:endParaRPr/>
          </a:p>
        </p:txBody>
      </p:sp>
      <p:sp>
        <p:nvSpPr>
          <p:cNvPr id="853" name="Google Shape;853;p76"/>
          <p:cNvSpPr txBox="1"/>
          <p:nvPr>
            <p:ph idx="1" type="body"/>
          </p:nvPr>
        </p:nvSpPr>
        <p:spPr>
          <a:xfrm>
            <a:off x="311700" y="1152475"/>
            <a:ext cx="8520600" cy="29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Solving Navier-Stokes can be expensive, </a:t>
            </a:r>
            <a:r>
              <a:rPr lang="en"/>
              <a:t>both in runtime and memory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Arbitrary accuracy is not guaranteed without also increasing resource cost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Hard to account for unmodeled phenomena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Limitations</a:t>
            </a:r>
            <a:endParaRPr/>
          </a:p>
        </p:txBody>
      </p:sp>
      <p:sp>
        <p:nvSpPr>
          <p:cNvPr id="859" name="Google Shape;859;p77"/>
          <p:cNvSpPr txBox="1"/>
          <p:nvPr>
            <p:ph idx="1" type="body"/>
          </p:nvPr>
        </p:nvSpPr>
        <p:spPr>
          <a:xfrm>
            <a:off x="311700" y="1152475"/>
            <a:ext cx="8520600" cy="29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Solving Navier-Stokes can be expensive, both in runtime and memory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Arbitrary accuracy is not guaranteed without also increasing resource cost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Hard to account for unmodeled phenomena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Can we leverage machine learning as a surrogate/accelerator for predicting next states through inference?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78"/>
          <p:cNvSpPr txBox="1"/>
          <p:nvPr>
            <p:ph type="ctrTitle"/>
          </p:nvPr>
        </p:nvSpPr>
        <p:spPr>
          <a:xfrm>
            <a:off x="510450" y="1257300"/>
            <a:ext cx="83649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/>
              <a:t>Machine Learning for Fluids</a:t>
            </a:r>
            <a:endParaRPr sz="332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ML for Fluids</a:t>
            </a:r>
            <a:endParaRPr/>
          </a:p>
        </p:txBody>
      </p:sp>
      <p:sp>
        <p:nvSpPr>
          <p:cNvPr id="870" name="Google Shape;870;p79"/>
          <p:cNvSpPr txBox="1"/>
          <p:nvPr>
            <p:ph idx="1" type="body"/>
          </p:nvPr>
        </p:nvSpPr>
        <p:spPr>
          <a:xfrm>
            <a:off x="311700" y="1152475"/>
            <a:ext cx="8520600" cy="29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ML models can act as ‘surrogates’ for fluid simulators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Instead of solving the PDE, learn from data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Applications: Prediction</a:t>
            </a:r>
            <a:endParaRPr/>
          </a:p>
        </p:txBody>
      </p:sp>
      <p:sp>
        <p:nvSpPr>
          <p:cNvPr id="876" name="Google Shape;876;p80"/>
          <p:cNvSpPr txBox="1"/>
          <p:nvPr/>
        </p:nvSpPr>
        <p:spPr>
          <a:xfrm>
            <a:off x="7314550" y="3910225"/>
            <a:ext cx="785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Source: [9]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77" name="Google Shape;877;p80"/>
          <p:cNvSpPr txBox="1"/>
          <p:nvPr/>
        </p:nvSpPr>
        <p:spPr>
          <a:xfrm>
            <a:off x="4986350" y="4780625"/>
            <a:ext cx="4157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[9] Sanchez-Gonzales et al. Learning to Simulate Complex Physics with Graph Networks</a:t>
            </a: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78" name="Google Shape;878;p80"/>
          <p:cNvSpPr txBox="1"/>
          <p:nvPr/>
        </p:nvSpPr>
        <p:spPr>
          <a:xfrm>
            <a:off x="259625" y="4248925"/>
            <a:ext cx="6229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3"/>
              </a:rPr>
              <a:t>https://sites.google.com/view/learning-to-simulate/home#h.p_hjnaJ6k8y0wo</a:t>
            </a:r>
            <a:endParaRPr sz="13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79" name="Google Shape;879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675" y="1668775"/>
            <a:ext cx="7610475" cy="235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Applications: Super-resolution</a:t>
            </a:r>
            <a:endParaRPr/>
          </a:p>
        </p:txBody>
      </p:sp>
      <p:pic>
        <p:nvPicPr>
          <p:cNvPr id="885" name="Google Shape;885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851" y="1707600"/>
            <a:ext cx="7320351" cy="2742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81"/>
          <p:cNvSpPr txBox="1"/>
          <p:nvPr/>
        </p:nvSpPr>
        <p:spPr>
          <a:xfrm>
            <a:off x="7469050" y="4338350"/>
            <a:ext cx="785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Source: [8]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87" name="Google Shape;887;p81"/>
          <p:cNvSpPr txBox="1"/>
          <p:nvPr/>
        </p:nvSpPr>
        <p:spPr>
          <a:xfrm>
            <a:off x="4529875" y="4780625"/>
            <a:ext cx="4614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[8] Xie et al. </a:t>
            </a: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tempoGAN: A Temporally Coherent, Volumetric GAN for Super-resolution Fluid Flow</a:t>
            </a: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88" name="Google Shape;888;p81"/>
          <p:cNvSpPr txBox="1"/>
          <p:nvPr>
            <p:ph idx="1" type="body"/>
          </p:nvPr>
        </p:nvSpPr>
        <p:spPr>
          <a:xfrm>
            <a:off x="311700" y="1152475"/>
            <a:ext cx="8520600" cy="48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Predicting high </a:t>
            </a:r>
            <a:r>
              <a:rPr lang="en"/>
              <a:t>resolution</a:t>
            </a:r>
            <a:r>
              <a:rPr lang="en"/>
              <a:t> from low resolution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107" name="Google Shape;10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Understanding fluid dynamics is crucial for many applications: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Weather Prediction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Modeling and Design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Robotics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Medical Simulation (Blood Flow)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Movies and Games</a:t>
            </a:r>
            <a:endParaRPr/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7650" y="2251970"/>
            <a:ext cx="3408348" cy="179737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/>
          <p:nvPr/>
        </p:nvSpPr>
        <p:spPr>
          <a:xfrm>
            <a:off x="5329400" y="4675275"/>
            <a:ext cx="3814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[4] Alexey Stomakhin. The water technology behind Avatar: The Way of Water.</a:t>
            </a: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[5] Lesser et al. Loki: a unified multiphysics simulation framework for production</a:t>
            </a: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0" name="Google Shape;110;p19"/>
          <p:cNvSpPr txBox="1"/>
          <p:nvPr/>
        </p:nvSpPr>
        <p:spPr>
          <a:xfrm>
            <a:off x="7181625" y="4000500"/>
            <a:ext cx="1054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Sources: [4], [5]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Applications: Compression</a:t>
            </a:r>
            <a:endParaRPr/>
          </a:p>
        </p:txBody>
      </p:sp>
      <p:sp>
        <p:nvSpPr>
          <p:cNvPr id="894" name="Google Shape;894;p82"/>
          <p:cNvSpPr txBox="1"/>
          <p:nvPr/>
        </p:nvSpPr>
        <p:spPr>
          <a:xfrm>
            <a:off x="7462150" y="4414200"/>
            <a:ext cx="785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Source: [9]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95" name="Google Shape;895;p82"/>
          <p:cNvSpPr txBox="1"/>
          <p:nvPr/>
        </p:nvSpPr>
        <p:spPr>
          <a:xfrm>
            <a:off x="4778075" y="4780625"/>
            <a:ext cx="436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[9] Wiewel et al. Latent Space Physics: Towards Learning the Temporal Evolution of Fluid Flow</a:t>
            </a: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96" name="Google Shape;896;p82"/>
          <p:cNvSpPr txBox="1"/>
          <p:nvPr>
            <p:ph idx="1" type="body"/>
          </p:nvPr>
        </p:nvSpPr>
        <p:spPr>
          <a:xfrm>
            <a:off x="311700" y="1152475"/>
            <a:ext cx="85206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Encode physical states into low-dimensional latent space for reduced runtime and storage without compromising accuracy</a:t>
            </a:r>
            <a:endParaRPr/>
          </a:p>
        </p:txBody>
      </p:sp>
      <p:pic>
        <p:nvPicPr>
          <p:cNvPr id="897" name="Google Shape;897;p82"/>
          <p:cNvPicPr preferRelativeResize="0"/>
          <p:nvPr/>
        </p:nvPicPr>
        <p:blipFill rotWithShape="1">
          <a:blip r:embed="rId3">
            <a:alphaModFix/>
          </a:blip>
          <a:srcRect b="3418" l="0" r="0" t="0"/>
          <a:stretch/>
        </p:blipFill>
        <p:spPr>
          <a:xfrm>
            <a:off x="917725" y="1876175"/>
            <a:ext cx="7014625" cy="2538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8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Applications: Modeling</a:t>
            </a:r>
            <a:endParaRPr/>
          </a:p>
        </p:txBody>
      </p:sp>
      <p:sp>
        <p:nvSpPr>
          <p:cNvPr id="903" name="Google Shape;903;p83"/>
          <p:cNvSpPr txBox="1"/>
          <p:nvPr/>
        </p:nvSpPr>
        <p:spPr>
          <a:xfrm>
            <a:off x="6568625" y="4441925"/>
            <a:ext cx="967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Source: [11]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04" name="Google Shape;904;p83"/>
          <p:cNvSpPr txBox="1"/>
          <p:nvPr/>
        </p:nvSpPr>
        <p:spPr>
          <a:xfrm>
            <a:off x="3716275" y="4780625"/>
            <a:ext cx="5428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[11] Brunton et al. Discovering governing equations from data by sparse identification of nonlinear dynamical systems</a:t>
            </a: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05" name="Google Shape;905;p83"/>
          <p:cNvSpPr txBox="1"/>
          <p:nvPr>
            <p:ph idx="1" type="body"/>
          </p:nvPr>
        </p:nvSpPr>
        <p:spPr>
          <a:xfrm>
            <a:off x="311700" y="1017725"/>
            <a:ext cx="85206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Unmodeled phenomena can be learned from data. </a:t>
            </a:r>
            <a:r>
              <a:rPr lang="en"/>
              <a:t>Important step towards enabling intelligent agents for scientific discovery</a:t>
            </a:r>
            <a:endParaRPr/>
          </a:p>
        </p:txBody>
      </p:sp>
      <p:pic>
        <p:nvPicPr>
          <p:cNvPr id="906" name="Google Shape;90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0650" y="1751463"/>
            <a:ext cx="4157976" cy="299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8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ML for Fluids</a:t>
            </a:r>
            <a:endParaRPr/>
          </a:p>
        </p:txBody>
      </p:sp>
      <p:sp>
        <p:nvSpPr>
          <p:cNvPr id="912" name="Google Shape;912;p84"/>
          <p:cNvSpPr txBox="1"/>
          <p:nvPr>
            <p:ph idx="1" type="body"/>
          </p:nvPr>
        </p:nvSpPr>
        <p:spPr>
          <a:xfrm>
            <a:off x="311700" y="1152475"/>
            <a:ext cx="8520600" cy="29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ML models can act as ‘surrogates’ for fluid simulators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Instead of solving the PDE, learn from data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But,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8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ML for Fluids</a:t>
            </a:r>
            <a:endParaRPr/>
          </a:p>
        </p:txBody>
      </p:sp>
      <p:sp>
        <p:nvSpPr>
          <p:cNvPr id="918" name="Google Shape;918;p85"/>
          <p:cNvSpPr txBox="1"/>
          <p:nvPr>
            <p:ph idx="1" type="body"/>
          </p:nvPr>
        </p:nvSpPr>
        <p:spPr>
          <a:xfrm>
            <a:off x="311700" y="1152475"/>
            <a:ext cx="8520600" cy="337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ML models can act as ‘surrogates’ for fluid simulators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Instead of solving the PDE, learn from data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But,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Require high-quality data, where physical laws and boundary conditions hold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ML for Fluids</a:t>
            </a:r>
            <a:endParaRPr/>
          </a:p>
        </p:txBody>
      </p:sp>
      <p:sp>
        <p:nvSpPr>
          <p:cNvPr id="924" name="Google Shape;924;p86"/>
          <p:cNvSpPr txBox="1"/>
          <p:nvPr>
            <p:ph idx="1" type="body"/>
          </p:nvPr>
        </p:nvSpPr>
        <p:spPr>
          <a:xfrm>
            <a:off x="311700" y="1152475"/>
            <a:ext cx="8520600" cy="337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ML models can act as ‘surrogates’ for fluid simulators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Instead of solving the PDE, learn from data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But,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Require high-quality data, where physical laws and boundary conditions hold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Require a lot of it, especially for high-dimensional systems like fluids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Physics Informed Neural Networks (PINNs) [10]</a:t>
            </a:r>
            <a:endParaRPr/>
          </a:p>
        </p:txBody>
      </p:sp>
      <p:sp>
        <p:nvSpPr>
          <p:cNvPr id="930" name="Google Shape;930;p87"/>
          <p:cNvSpPr txBox="1"/>
          <p:nvPr/>
        </p:nvSpPr>
        <p:spPr>
          <a:xfrm>
            <a:off x="1199700" y="4780625"/>
            <a:ext cx="7944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[10] Raissi et al. Physics-informed neural networks: A deep learning framework for solving forward and inverse problems involving nonlinear partial differential equations</a:t>
            </a: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Physics Informed Neural Networks (PINNs) [10]</a:t>
            </a:r>
            <a:endParaRPr/>
          </a:p>
        </p:txBody>
      </p:sp>
      <p:sp>
        <p:nvSpPr>
          <p:cNvPr id="936" name="Google Shape;936;p88"/>
          <p:cNvSpPr txBox="1"/>
          <p:nvPr>
            <p:ph idx="1" type="body"/>
          </p:nvPr>
        </p:nvSpPr>
        <p:spPr>
          <a:xfrm>
            <a:off x="165475" y="1152475"/>
            <a:ext cx="8797500" cy="337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Physical Laws (PDEs) and Boundary Conditions included as </a:t>
            </a:r>
            <a:r>
              <a:rPr lang="en"/>
              <a:t>constraints in NN loss</a:t>
            </a:r>
            <a:endParaRPr/>
          </a:p>
        </p:txBody>
      </p:sp>
      <p:sp>
        <p:nvSpPr>
          <p:cNvPr id="937" name="Google Shape;937;p88"/>
          <p:cNvSpPr txBox="1"/>
          <p:nvPr/>
        </p:nvSpPr>
        <p:spPr>
          <a:xfrm>
            <a:off x="1199700" y="4780625"/>
            <a:ext cx="7944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[10] Raissi et al. </a:t>
            </a: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Physics-informed neural networks: A deep learning framework for solving forward and inverse problems involving nonlinear partial differential equations</a:t>
            </a: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38" name="Google Shape;93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3761" y="1689219"/>
            <a:ext cx="1876477" cy="45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Physics Informed Neural Networks (PINNs) [10]</a:t>
            </a:r>
            <a:endParaRPr/>
          </a:p>
        </p:txBody>
      </p:sp>
      <p:sp>
        <p:nvSpPr>
          <p:cNvPr id="944" name="Google Shape;944;p89"/>
          <p:cNvSpPr txBox="1"/>
          <p:nvPr/>
        </p:nvSpPr>
        <p:spPr>
          <a:xfrm>
            <a:off x="1199400" y="4643450"/>
            <a:ext cx="7944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[10] Raissi et al. Physics-informed neural networks: A deep learning framework for solving forward and inverse problems involving nonlinear partial differential equations</a:t>
            </a: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[12] Cai et al. Physics-informed neural networks (PINNs) for fluid mechanics: A review</a:t>
            </a: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45" name="Google Shape;945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1350" y="1108850"/>
            <a:ext cx="6227525" cy="3374651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89"/>
          <p:cNvSpPr txBox="1"/>
          <p:nvPr/>
        </p:nvSpPr>
        <p:spPr>
          <a:xfrm>
            <a:off x="6728875" y="4255775"/>
            <a:ext cx="967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Source: [12]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Physics Informed Neural Networks (PINNs) [10]</a:t>
            </a:r>
            <a:endParaRPr/>
          </a:p>
        </p:txBody>
      </p:sp>
      <p:sp>
        <p:nvSpPr>
          <p:cNvPr id="952" name="Google Shape;952;p90"/>
          <p:cNvSpPr txBox="1"/>
          <p:nvPr>
            <p:ph idx="1" type="body"/>
          </p:nvPr>
        </p:nvSpPr>
        <p:spPr>
          <a:xfrm>
            <a:off x="165475" y="1152475"/>
            <a:ext cx="8797500" cy="337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Physical Laws (PDEs) and Boundary Conditions included as constraints in NN loss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Advantage: </a:t>
            </a:r>
            <a:r>
              <a:rPr lang="en"/>
              <a:t>Need lesser, sparser data</a:t>
            </a:r>
            <a:endParaRPr/>
          </a:p>
        </p:txBody>
      </p:sp>
      <p:sp>
        <p:nvSpPr>
          <p:cNvPr id="953" name="Google Shape;953;p90"/>
          <p:cNvSpPr txBox="1"/>
          <p:nvPr/>
        </p:nvSpPr>
        <p:spPr>
          <a:xfrm>
            <a:off x="1199700" y="4780625"/>
            <a:ext cx="7944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[10] Raissi et al. Physics-informed neural networks: A deep learning framework for solving forward and inverse problems involving nonlinear partial differential equations</a:t>
            </a: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54" name="Google Shape;954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3761" y="1689219"/>
            <a:ext cx="1876477" cy="45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9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Physics Informed Neural Networks (PINNs) [10]</a:t>
            </a:r>
            <a:endParaRPr/>
          </a:p>
        </p:txBody>
      </p:sp>
      <p:sp>
        <p:nvSpPr>
          <p:cNvPr id="960" name="Google Shape;960;p91"/>
          <p:cNvSpPr txBox="1"/>
          <p:nvPr>
            <p:ph idx="1" type="body"/>
          </p:nvPr>
        </p:nvSpPr>
        <p:spPr>
          <a:xfrm>
            <a:off x="165475" y="1152475"/>
            <a:ext cx="8797500" cy="337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Physical Laws (PDEs) and Boundary Conditions included as constraints in NN loss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Advantage: </a:t>
            </a:r>
            <a:r>
              <a:rPr lang="en"/>
              <a:t>Need lesser, sparser 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Disadvantage: </a:t>
            </a:r>
            <a:r>
              <a:rPr lang="en"/>
              <a:t>Loss terms are still loose constraints, which may not hold exactly, and it is hard to reason about them</a:t>
            </a:r>
            <a:endParaRPr/>
          </a:p>
        </p:txBody>
      </p:sp>
      <p:sp>
        <p:nvSpPr>
          <p:cNvPr id="961" name="Google Shape;961;p91"/>
          <p:cNvSpPr txBox="1"/>
          <p:nvPr/>
        </p:nvSpPr>
        <p:spPr>
          <a:xfrm>
            <a:off x="1199700" y="4780625"/>
            <a:ext cx="7944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[10] Raissi et al. Physics-informed neural networks: A deep learning framework for solving forward and inverse problems involving nonlinear partial differential equations</a:t>
            </a: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62" name="Google Shape;962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3761" y="1689219"/>
            <a:ext cx="1876477" cy="45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116" name="Google Shape;116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Differentiable Fluid Simulation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Interactions with the physical system/simulation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9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Limitations</a:t>
            </a:r>
            <a:endParaRPr/>
          </a:p>
        </p:txBody>
      </p:sp>
      <p:sp>
        <p:nvSpPr>
          <p:cNvPr id="968" name="Google Shape;968;p92"/>
          <p:cNvSpPr txBox="1"/>
          <p:nvPr>
            <p:ph idx="1" type="body"/>
          </p:nvPr>
        </p:nvSpPr>
        <p:spPr>
          <a:xfrm>
            <a:off x="311700" y="1152475"/>
            <a:ext cx="8520600" cy="29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Reliance on high quality data, real or synthetic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Large training costs, because of high-dimensionality of physical states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Hard to reason </a:t>
            </a:r>
            <a:r>
              <a:rPr lang="en"/>
              <a:t>about</a:t>
            </a:r>
            <a:r>
              <a:rPr lang="en"/>
              <a:t> accuracy and stability because of black-box nature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Hard to enforce physical laws and constraints just from loss functions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Rare, corner cases might not be represented adequately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93"/>
          <p:cNvSpPr txBox="1"/>
          <p:nvPr>
            <p:ph type="ctrTitle"/>
          </p:nvPr>
        </p:nvSpPr>
        <p:spPr>
          <a:xfrm>
            <a:off x="510450" y="1257300"/>
            <a:ext cx="83649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/>
              <a:t>DRiFT: Differentiable Grid-Based Rigid-Fluid Coupling For Training And Control</a:t>
            </a:r>
            <a:r>
              <a:rPr lang="en" sz="3320"/>
              <a:t> </a:t>
            </a:r>
            <a:endParaRPr sz="3320"/>
          </a:p>
        </p:txBody>
      </p:sp>
      <p:sp>
        <p:nvSpPr>
          <p:cNvPr id="974" name="Google Shape;974;p93"/>
          <p:cNvSpPr txBox="1"/>
          <p:nvPr>
            <p:ph idx="1" type="subTitle"/>
          </p:nvPr>
        </p:nvSpPr>
        <p:spPr>
          <a:xfrm>
            <a:off x="510450" y="3182350"/>
            <a:ext cx="8123100" cy="12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Shrey Patel, Samuel Audia, Heechan Yoon, Bo Zhu, Rahul Narain, Ming C. Lin (</a:t>
            </a:r>
            <a:r>
              <a:rPr i="1" lang="en"/>
              <a:t>in submission to ICLR 2026</a:t>
            </a:r>
            <a:r>
              <a:rPr lang="en"/>
              <a:t>)</a:t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9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980" name="Google Shape;980;p94"/>
          <p:cNvSpPr txBox="1"/>
          <p:nvPr>
            <p:ph idx="1" type="body"/>
          </p:nvPr>
        </p:nvSpPr>
        <p:spPr>
          <a:xfrm>
            <a:off x="311700" y="1152475"/>
            <a:ext cx="8520600" cy="29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Both ML models and Simulators are functions 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9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986" name="Google Shape;986;p95"/>
          <p:cNvSpPr txBox="1"/>
          <p:nvPr>
            <p:ph idx="1" type="body"/>
          </p:nvPr>
        </p:nvSpPr>
        <p:spPr>
          <a:xfrm>
            <a:off x="311700" y="1152475"/>
            <a:ext cx="8520600" cy="29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Both ML models and Simulators are functions </a:t>
            </a:r>
            <a:endParaRPr/>
          </a:p>
        </p:txBody>
      </p:sp>
      <p:cxnSp>
        <p:nvCxnSpPr>
          <p:cNvPr id="987" name="Google Shape;987;p95"/>
          <p:cNvCxnSpPr/>
          <p:nvPr/>
        </p:nvCxnSpPr>
        <p:spPr>
          <a:xfrm>
            <a:off x="2599325" y="1971900"/>
            <a:ext cx="3730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988" name="Google Shape;988;p95"/>
          <p:cNvSpPr txBox="1"/>
          <p:nvPr/>
        </p:nvSpPr>
        <p:spPr>
          <a:xfrm>
            <a:off x="2364475" y="1587500"/>
            <a:ext cx="50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Data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89" name="Google Shape;989;p95"/>
          <p:cNvSpPr txBox="1"/>
          <p:nvPr/>
        </p:nvSpPr>
        <p:spPr>
          <a:xfrm>
            <a:off x="6019425" y="1587500"/>
            <a:ext cx="81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Equation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9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995" name="Google Shape;995;p96"/>
          <p:cNvSpPr txBox="1"/>
          <p:nvPr>
            <p:ph idx="1" type="body"/>
          </p:nvPr>
        </p:nvSpPr>
        <p:spPr>
          <a:xfrm>
            <a:off x="311700" y="1152475"/>
            <a:ext cx="8520600" cy="29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Both ML models and Simulators are functions </a:t>
            </a:r>
            <a:endParaRPr/>
          </a:p>
        </p:txBody>
      </p:sp>
      <p:cxnSp>
        <p:nvCxnSpPr>
          <p:cNvPr id="996" name="Google Shape;996;p96"/>
          <p:cNvCxnSpPr/>
          <p:nvPr/>
        </p:nvCxnSpPr>
        <p:spPr>
          <a:xfrm>
            <a:off x="2599325" y="1971900"/>
            <a:ext cx="3730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997" name="Google Shape;997;p96"/>
          <p:cNvSpPr txBox="1"/>
          <p:nvPr/>
        </p:nvSpPr>
        <p:spPr>
          <a:xfrm>
            <a:off x="2364475" y="1587500"/>
            <a:ext cx="50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Data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98" name="Google Shape;998;p96"/>
          <p:cNvSpPr txBox="1"/>
          <p:nvPr/>
        </p:nvSpPr>
        <p:spPr>
          <a:xfrm>
            <a:off x="6019425" y="1587500"/>
            <a:ext cx="81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Equation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999" name="Google Shape;999;p96"/>
          <p:cNvCxnSpPr/>
          <p:nvPr/>
        </p:nvCxnSpPr>
        <p:spPr>
          <a:xfrm flipH="1">
            <a:off x="2551025" y="2109800"/>
            <a:ext cx="69000" cy="393000"/>
          </a:xfrm>
          <a:prstGeom prst="straightConnector1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1000" name="Google Shape;1000;p96"/>
          <p:cNvSpPr txBox="1"/>
          <p:nvPr/>
        </p:nvSpPr>
        <p:spPr>
          <a:xfrm>
            <a:off x="2127500" y="2465725"/>
            <a:ext cx="81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ML models</a:t>
            </a:r>
            <a:endParaRPr sz="1000">
              <a:solidFill>
                <a:srgbClr val="E0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9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1006" name="Google Shape;1006;p97"/>
          <p:cNvSpPr txBox="1"/>
          <p:nvPr>
            <p:ph idx="1" type="body"/>
          </p:nvPr>
        </p:nvSpPr>
        <p:spPr>
          <a:xfrm>
            <a:off x="311700" y="1152475"/>
            <a:ext cx="8520600" cy="29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Both ML models and Simulators are functions </a:t>
            </a:r>
            <a:endParaRPr/>
          </a:p>
        </p:txBody>
      </p:sp>
      <p:cxnSp>
        <p:nvCxnSpPr>
          <p:cNvPr id="1007" name="Google Shape;1007;p97"/>
          <p:cNvCxnSpPr/>
          <p:nvPr/>
        </p:nvCxnSpPr>
        <p:spPr>
          <a:xfrm>
            <a:off x="2599325" y="1971900"/>
            <a:ext cx="3730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1008" name="Google Shape;1008;p97"/>
          <p:cNvSpPr txBox="1"/>
          <p:nvPr/>
        </p:nvSpPr>
        <p:spPr>
          <a:xfrm>
            <a:off x="2364475" y="1587500"/>
            <a:ext cx="50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Data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09" name="Google Shape;1009;p97"/>
          <p:cNvSpPr txBox="1"/>
          <p:nvPr/>
        </p:nvSpPr>
        <p:spPr>
          <a:xfrm>
            <a:off x="6019425" y="1587500"/>
            <a:ext cx="81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Equation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010" name="Google Shape;1010;p97"/>
          <p:cNvCxnSpPr/>
          <p:nvPr/>
        </p:nvCxnSpPr>
        <p:spPr>
          <a:xfrm flipH="1">
            <a:off x="2551025" y="2109800"/>
            <a:ext cx="69000" cy="393000"/>
          </a:xfrm>
          <a:prstGeom prst="straightConnector1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1011" name="Google Shape;1011;p97"/>
          <p:cNvSpPr txBox="1"/>
          <p:nvPr/>
        </p:nvSpPr>
        <p:spPr>
          <a:xfrm>
            <a:off x="2127500" y="2465725"/>
            <a:ext cx="81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ML models</a:t>
            </a:r>
            <a:endParaRPr sz="1000">
              <a:solidFill>
                <a:srgbClr val="E0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012" name="Google Shape;1012;p97"/>
          <p:cNvCxnSpPr/>
          <p:nvPr/>
        </p:nvCxnSpPr>
        <p:spPr>
          <a:xfrm>
            <a:off x="6343200" y="2068425"/>
            <a:ext cx="62700" cy="386700"/>
          </a:xfrm>
          <a:prstGeom prst="straightConnector1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1013" name="Google Shape;1013;p97"/>
          <p:cNvSpPr txBox="1"/>
          <p:nvPr/>
        </p:nvSpPr>
        <p:spPr>
          <a:xfrm>
            <a:off x="5982400" y="2418175"/>
            <a:ext cx="81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Simulators</a:t>
            </a:r>
            <a:endParaRPr sz="1000">
              <a:solidFill>
                <a:srgbClr val="E0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9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1019" name="Google Shape;1019;p98"/>
          <p:cNvSpPr txBox="1"/>
          <p:nvPr>
            <p:ph idx="1" type="body"/>
          </p:nvPr>
        </p:nvSpPr>
        <p:spPr>
          <a:xfrm>
            <a:off x="311700" y="1152475"/>
            <a:ext cx="8520600" cy="29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Both ML models and Simulators are functions </a:t>
            </a:r>
            <a:endParaRPr/>
          </a:p>
        </p:txBody>
      </p:sp>
      <p:cxnSp>
        <p:nvCxnSpPr>
          <p:cNvPr id="1020" name="Google Shape;1020;p98"/>
          <p:cNvCxnSpPr/>
          <p:nvPr/>
        </p:nvCxnSpPr>
        <p:spPr>
          <a:xfrm>
            <a:off x="2599325" y="1971900"/>
            <a:ext cx="3730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1021" name="Google Shape;1021;p98"/>
          <p:cNvSpPr txBox="1"/>
          <p:nvPr/>
        </p:nvSpPr>
        <p:spPr>
          <a:xfrm>
            <a:off x="2364475" y="1587500"/>
            <a:ext cx="50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Data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22" name="Google Shape;1022;p98"/>
          <p:cNvSpPr txBox="1"/>
          <p:nvPr/>
        </p:nvSpPr>
        <p:spPr>
          <a:xfrm>
            <a:off x="6019425" y="1587500"/>
            <a:ext cx="81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Equation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023" name="Google Shape;1023;p98"/>
          <p:cNvCxnSpPr/>
          <p:nvPr/>
        </p:nvCxnSpPr>
        <p:spPr>
          <a:xfrm flipH="1">
            <a:off x="2551025" y="2109800"/>
            <a:ext cx="69000" cy="393000"/>
          </a:xfrm>
          <a:prstGeom prst="straightConnector1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1024" name="Google Shape;1024;p98"/>
          <p:cNvSpPr txBox="1"/>
          <p:nvPr/>
        </p:nvSpPr>
        <p:spPr>
          <a:xfrm>
            <a:off x="2127500" y="2465725"/>
            <a:ext cx="81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ML models</a:t>
            </a:r>
            <a:endParaRPr sz="1000">
              <a:solidFill>
                <a:srgbClr val="E0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025" name="Google Shape;1025;p98"/>
          <p:cNvCxnSpPr/>
          <p:nvPr/>
        </p:nvCxnSpPr>
        <p:spPr>
          <a:xfrm>
            <a:off x="6343200" y="2068425"/>
            <a:ext cx="62700" cy="386700"/>
          </a:xfrm>
          <a:prstGeom prst="straightConnector1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1026" name="Google Shape;1026;p98"/>
          <p:cNvSpPr txBox="1"/>
          <p:nvPr/>
        </p:nvSpPr>
        <p:spPr>
          <a:xfrm>
            <a:off x="5982400" y="2418175"/>
            <a:ext cx="81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Simulators</a:t>
            </a:r>
            <a:endParaRPr sz="1000">
              <a:solidFill>
                <a:srgbClr val="E0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27" name="Google Shape;1027;p98"/>
          <p:cNvSpPr txBox="1"/>
          <p:nvPr/>
        </p:nvSpPr>
        <p:spPr>
          <a:xfrm>
            <a:off x="3527850" y="2418175"/>
            <a:ext cx="81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06666"/>
                </a:solidFill>
                <a:latin typeface="Proxima Nova"/>
                <a:ea typeface="Proxima Nova"/>
                <a:cs typeface="Proxima Nova"/>
                <a:sym typeface="Proxima Nova"/>
              </a:rPr>
              <a:t>PINNs</a:t>
            </a:r>
            <a:endParaRPr sz="1000">
              <a:solidFill>
                <a:srgbClr val="E0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028" name="Google Shape;1028;p98"/>
          <p:cNvCxnSpPr/>
          <p:nvPr/>
        </p:nvCxnSpPr>
        <p:spPr>
          <a:xfrm flipH="1">
            <a:off x="3796575" y="2032075"/>
            <a:ext cx="78300" cy="455100"/>
          </a:xfrm>
          <a:prstGeom prst="straightConnector1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stealth"/>
            <a:tailEnd len="med" w="med" type="none"/>
          </a:ln>
        </p:spPr>
      </p:cxn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9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1034" name="Google Shape;1034;p99"/>
          <p:cNvSpPr txBox="1"/>
          <p:nvPr>
            <p:ph idx="1" type="body"/>
          </p:nvPr>
        </p:nvSpPr>
        <p:spPr>
          <a:xfrm>
            <a:off x="311700" y="1152475"/>
            <a:ext cx="8520600" cy="29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Both ML models and Simulators are functions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Data-driven models: High training time, low inference time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Equation based models: No/Low training time, high inference time</a:t>
            </a: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10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1040" name="Google Shape;1040;p100"/>
          <p:cNvSpPr txBox="1"/>
          <p:nvPr>
            <p:ph idx="1" type="body"/>
          </p:nvPr>
        </p:nvSpPr>
        <p:spPr>
          <a:xfrm>
            <a:off x="311700" y="1152475"/>
            <a:ext cx="8520600" cy="29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Both ML models and Simulators are functions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Data-driven models: High training time, low inference time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Equation based models: No/Low training time, high inference time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if we combine both? </a:t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10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1046" name="Google Shape;1046;p101"/>
          <p:cNvSpPr txBox="1"/>
          <p:nvPr>
            <p:ph idx="1" type="body"/>
          </p:nvPr>
        </p:nvSpPr>
        <p:spPr>
          <a:xfrm>
            <a:off x="311700" y="1152475"/>
            <a:ext cx="8520600" cy="29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Simulator as a layer in neural networks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Requirement: Gradients </a:t>
            </a:r>
            <a:endParaRPr/>
          </a:p>
        </p:txBody>
      </p:sp>
      <p:pic>
        <p:nvPicPr>
          <p:cNvPr id="1047" name="Google Shape;1047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6950" y="2089146"/>
            <a:ext cx="6190099" cy="215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122" name="Google Shape;122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Differentiable Fluid Simulation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Interactions with the physical system/simulation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Inverse, control and learning (i.e. optimization) problems can benefit from gradient information</a:t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10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Gradient Computation Methods</a:t>
            </a:r>
            <a:endParaRPr/>
          </a:p>
        </p:txBody>
      </p:sp>
      <p:sp>
        <p:nvSpPr>
          <p:cNvPr id="1053" name="Google Shape;1053;p102"/>
          <p:cNvSpPr txBox="1"/>
          <p:nvPr>
            <p:ph idx="1" type="body"/>
          </p:nvPr>
        </p:nvSpPr>
        <p:spPr>
          <a:xfrm>
            <a:off x="311700" y="1152475"/>
            <a:ext cx="8520600" cy="29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Auto-differentiation (PhiFlow [13])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Advantages: </a:t>
            </a:r>
            <a:r>
              <a:rPr lang="en"/>
              <a:t>General, and requires low effort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Disadvantages: </a:t>
            </a:r>
            <a:r>
              <a:rPr lang="en"/>
              <a:t>Slower, due to overhead from message passing, maintaining extra info., etc.</a:t>
            </a:r>
            <a:endParaRPr/>
          </a:p>
        </p:txBody>
      </p:sp>
      <p:sp>
        <p:nvSpPr>
          <p:cNvPr id="1054" name="Google Shape;1054;p102"/>
          <p:cNvSpPr txBox="1"/>
          <p:nvPr/>
        </p:nvSpPr>
        <p:spPr>
          <a:xfrm>
            <a:off x="5260700" y="4795150"/>
            <a:ext cx="3883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[13] Holl et al. PhiFlow: Differentiable Simulations for PyTorch, TensorFlow and Jax</a:t>
            </a: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10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Gradient Computation Methods</a:t>
            </a:r>
            <a:endParaRPr/>
          </a:p>
        </p:txBody>
      </p:sp>
      <p:sp>
        <p:nvSpPr>
          <p:cNvPr id="1060" name="Google Shape;1060;p103"/>
          <p:cNvSpPr txBox="1"/>
          <p:nvPr>
            <p:ph idx="1" type="body"/>
          </p:nvPr>
        </p:nvSpPr>
        <p:spPr>
          <a:xfrm>
            <a:off x="311700" y="1152475"/>
            <a:ext cx="8520600" cy="29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Auto-differentiation (PhiFlow [13])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Advantages: </a:t>
            </a:r>
            <a:r>
              <a:rPr lang="en"/>
              <a:t>General, and requires low effort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Disadvantages: </a:t>
            </a:r>
            <a:r>
              <a:rPr lang="en"/>
              <a:t>Slower, due to overhead from </a:t>
            </a:r>
            <a:r>
              <a:rPr lang="en"/>
              <a:t>message</a:t>
            </a:r>
            <a:r>
              <a:rPr lang="en"/>
              <a:t> passing, </a:t>
            </a:r>
            <a:r>
              <a:rPr lang="en"/>
              <a:t>maintaining</a:t>
            </a:r>
            <a:r>
              <a:rPr lang="en"/>
              <a:t> extra info., etc.</a:t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Analytic Differentiation (differentiating the numerical solution directly)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Advantages: </a:t>
            </a:r>
            <a:r>
              <a:rPr lang="en"/>
              <a:t>Faster, easier to reason about accuracy and stability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Disadvantages: </a:t>
            </a:r>
            <a:r>
              <a:rPr lang="en"/>
              <a:t>Lot of effort, error prone</a:t>
            </a:r>
            <a:endParaRPr/>
          </a:p>
        </p:txBody>
      </p:sp>
      <p:sp>
        <p:nvSpPr>
          <p:cNvPr id="1061" name="Google Shape;1061;p103"/>
          <p:cNvSpPr txBox="1"/>
          <p:nvPr/>
        </p:nvSpPr>
        <p:spPr>
          <a:xfrm>
            <a:off x="5260700" y="4795150"/>
            <a:ext cx="3883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[13] Holl et al. PhiFlow: Differentiable Simulations for PyTorch, TensorFlow and Jax</a:t>
            </a: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0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Results: Comparison with Auto-Differentiation (PhiFlow[13])</a:t>
            </a:r>
            <a:endParaRPr/>
          </a:p>
        </p:txBody>
      </p:sp>
      <p:sp>
        <p:nvSpPr>
          <p:cNvPr id="1067" name="Google Shape;1067;p104"/>
          <p:cNvSpPr txBox="1"/>
          <p:nvPr/>
        </p:nvSpPr>
        <p:spPr>
          <a:xfrm>
            <a:off x="5260700" y="4795150"/>
            <a:ext cx="3883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[13] Holl et al. PhiFlow: Differentiable Simulations for PyTorch, TensorFlow and Jax</a:t>
            </a: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68" name="Google Shape;106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925" y="1526488"/>
            <a:ext cx="8839197" cy="2539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0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Numerical Solution</a:t>
            </a:r>
            <a:endParaRPr/>
          </a:p>
        </p:txBody>
      </p:sp>
      <p:sp>
        <p:nvSpPr>
          <p:cNvPr id="1074" name="Google Shape;1074;p105"/>
          <p:cNvSpPr/>
          <p:nvPr/>
        </p:nvSpPr>
        <p:spPr>
          <a:xfrm>
            <a:off x="669435" y="1383280"/>
            <a:ext cx="1105200" cy="444600"/>
          </a:xfrm>
          <a:prstGeom prst="rect">
            <a:avLst/>
          </a:prstGeom>
          <a:solidFill>
            <a:srgbClr val="E06666"/>
          </a:solidFill>
          <a:ln cap="flat" cmpd="sng" w="67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4325" lIns="64325" spcFirstLastPara="1" rIns="64325" wrap="square" tIns="64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Advection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075" name="Google Shape;1075;p105"/>
          <p:cNvCxnSpPr>
            <a:endCxn id="1074" idx="1"/>
          </p:cNvCxnSpPr>
          <p:nvPr/>
        </p:nvCxnSpPr>
        <p:spPr>
          <a:xfrm flipH="1" rot="10800000">
            <a:off x="146235" y="1605580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76" name="Google Shape;1076;p105"/>
          <p:cNvCxnSpPr/>
          <p:nvPr/>
        </p:nvCxnSpPr>
        <p:spPr>
          <a:xfrm flipH="1" rot="10800000">
            <a:off x="1774529" y="1605537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077" name="Google Shape;1077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808" y="1305753"/>
            <a:ext cx="287948" cy="27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2155" y="1305750"/>
            <a:ext cx="287948" cy="276115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1079;p105"/>
          <p:cNvSpPr/>
          <p:nvPr/>
        </p:nvSpPr>
        <p:spPr>
          <a:xfrm>
            <a:off x="2297739" y="1383280"/>
            <a:ext cx="1105200" cy="444600"/>
          </a:xfrm>
          <a:prstGeom prst="rect">
            <a:avLst/>
          </a:prstGeom>
          <a:solidFill>
            <a:srgbClr val="F6B26B"/>
          </a:solidFill>
          <a:ln cap="flat" cmpd="sng" w="6700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4325" lIns="64325" spcFirstLastPara="1" rIns="64325" wrap="square" tIns="64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External 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Force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080" name="Google Shape;1080;p105"/>
          <p:cNvCxnSpPr>
            <a:stCxn id="1079" idx="2"/>
          </p:cNvCxnSpPr>
          <p:nvPr/>
        </p:nvCxnSpPr>
        <p:spPr>
          <a:xfrm>
            <a:off x="2850339" y="1827880"/>
            <a:ext cx="0" cy="6306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081" name="Google Shape;1081;p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4193" y="1959734"/>
            <a:ext cx="287878" cy="276047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Google Shape;1082;p105"/>
          <p:cNvSpPr/>
          <p:nvPr/>
        </p:nvSpPr>
        <p:spPr>
          <a:xfrm>
            <a:off x="2297739" y="2458602"/>
            <a:ext cx="1105200" cy="444600"/>
          </a:xfrm>
          <a:prstGeom prst="rect">
            <a:avLst/>
          </a:prstGeom>
          <a:solidFill>
            <a:srgbClr val="6D9EEB"/>
          </a:solidFill>
          <a:ln cap="flat" cmpd="sng" w="6700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4325" lIns="64325" spcFirstLastPara="1" rIns="64325" wrap="square" tIns="64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Pressure 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Solve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083" name="Google Shape;1083;p105"/>
          <p:cNvCxnSpPr/>
          <p:nvPr/>
        </p:nvCxnSpPr>
        <p:spPr>
          <a:xfrm>
            <a:off x="3402834" y="2681159"/>
            <a:ext cx="927300" cy="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84" name="Google Shape;1084;p105"/>
          <p:cNvCxnSpPr/>
          <p:nvPr/>
        </p:nvCxnSpPr>
        <p:spPr>
          <a:xfrm flipH="1" rot="10800000">
            <a:off x="1774529" y="2680859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085" name="Google Shape;1085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03408" y="2366600"/>
            <a:ext cx="465445" cy="276112"/>
          </a:xfrm>
          <a:prstGeom prst="rect">
            <a:avLst/>
          </a:prstGeom>
          <a:noFill/>
          <a:ln>
            <a:noFill/>
          </a:ln>
        </p:spPr>
      </p:pic>
      <p:sp>
        <p:nvSpPr>
          <p:cNvPr id="1086" name="Google Shape;1086;p105"/>
          <p:cNvSpPr/>
          <p:nvPr/>
        </p:nvSpPr>
        <p:spPr>
          <a:xfrm>
            <a:off x="4330218" y="2458602"/>
            <a:ext cx="1105200" cy="444600"/>
          </a:xfrm>
          <a:prstGeom prst="rect">
            <a:avLst/>
          </a:prstGeom>
          <a:solidFill>
            <a:srgbClr val="B4A7D6"/>
          </a:solidFill>
          <a:ln cap="flat" cmpd="sng" w="670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4325" lIns="64325" spcFirstLastPara="1" rIns="64325" wrap="square" tIns="64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RBD Time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Integration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87" name="Google Shape;1087;p10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87852" y="2366600"/>
            <a:ext cx="757335" cy="27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10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20333" y="2366635"/>
            <a:ext cx="457440" cy="2760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9" name="Google Shape;1089;p105"/>
          <p:cNvCxnSpPr/>
          <p:nvPr/>
        </p:nvCxnSpPr>
        <p:spPr>
          <a:xfrm flipH="1" rot="10800000">
            <a:off x="5435312" y="2681070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90" name="Google Shape;1090;p105"/>
          <p:cNvSpPr/>
          <p:nvPr/>
        </p:nvSpPr>
        <p:spPr>
          <a:xfrm>
            <a:off x="2519450" y="3757625"/>
            <a:ext cx="661800" cy="661800"/>
          </a:xfrm>
          <a:prstGeom prst="ellipse">
            <a:avLst/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erriweather"/>
                <a:ea typeface="Merriweather"/>
                <a:cs typeface="Merriweather"/>
                <a:sym typeface="Merriweather"/>
              </a:rPr>
              <a:t>Φ</a:t>
            </a:r>
            <a:endParaRPr sz="16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091" name="Google Shape;1091;p10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03390" y="3756176"/>
            <a:ext cx="678623" cy="276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2" name="Google Shape;1092;p105"/>
          <p:cNvCxnSpPr/>
          <p:nvPr/>
        </p:nvCxnSpPr>
        <p:spPr>
          <a:xfrm flipH="1" rot="10800000">
            <a:off x="1996250" y="4088373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93" name="Google Shape;1093;p105"/>
          <p:cNvCxnSpPr/>
          <p:nvPr/>
        </p:nvCxnSpPr>
        <p:spPr>
          <a:xfrm flipH="1" rot="10800000">
            <a:off x="3181250" y="4088373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094" name="Google Shape;1094;p10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18706" y="3756175"/>
            <a:ext cx="1069694" cy="27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0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Gradient Computation</a:t>
            </a:r>
            <a:endParaRPr/>
          </a:p>
        </p:txBody>
      </p:sp>
      <p:sp>
        <p:nvSpPr>
          <p:cNvPr id="1100" name="Google Shape;1100;p106"/>
          <p:cNvSpPr/>
          <p:nvPr/>
        </p:nvSpPr>
        <p:spPr>
          <a:xfrm>
            <a:off x="669435" y="1383280"/>
            <a:ext cx="1105200" cy="444600"/>
          </a:xfrm>
          <a:prstGeom prst="rect">
            <a:avLst/>
          </a:prstGeom>
          <a:solidFill>
            <a:srgbClr val="E06666"/>
          </a:solidFill>
          <a:ln cap="flat" cmpd="sng" w="67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4325" lIns="64325" spcFirstLastPara="1" rIns="64325" wrap="square" tIns="64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Advection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101" name="Google Shape;1101;p106"/>
          <p:cNvCxnSpPr>
            <a:endCxn id="1100" idx="1"/>
          </p:cNvCxnSpPr>
          <p:nvPr/>
        </p:nvCxnSpPr>
        <p:spPr>
          <a:xfrm flipH="1" rot="10800000">
            <a:off x="146235" y="1605580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02" name="Google Shape;1102;p106"/>
          <p:cNvCxnSpPr/>
          <p:nvPr/>
        </p:nvCxnSpPr>
        <p:spPr>
          <a:xfrm flipH="1" rot="10800000">
            <a:off x="1774529" y="1605537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103" name="Google Shape;1103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808" y="1305753"/>
            <a:ext cx="287948" cy="27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2155" y="1305750"/>
            <a:ext cx="287948" cy="276115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Google Shape;1105;p106"/>
          <p:cNvSpPr/>
          <p:nvPr/>
        </p:nvSpPr>
        <p:spPr>
          <a:xfrm>
            <a:off x="2297739" y="1383280"/>
            <a:ext cx="1105200" cy="444600"/>
          </a:xfrm>
          <a:prstGeom prst="rect">
            <a:avLst/>
          </a:prstGeom>
          <a:solidFill>
            <a:srgbClr val="F6B26B"/>
          </a:solidFill>
          <a:ln cap="flat" cmpd="sng" w="6700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4325" lIns="64325" spcFirstLastPara="1" rIns="64325" wrap="square" tIns="64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External 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Force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106" name="Google Shape;1106;p106"/>
          <p:cNvCxnSpPr>
            <a:stCxn id="1105" idx="2"/>
          </p:cNvCxnSpPr>
          <p:nvPr/>
        </p:nvCxnSpPr>
        <p:spPr>
          <a:xfrm>
            <a:off x="2850339" y="1827880"/>
            <a:ext cx="0" cy="6306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107" name="Google Shape;1107;p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4193" y="1959734"/>
            <a:ext cx="287878" cy="276047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06"/>
          <p:cNvSpPr/>
          <p:nvPr/>
        </p:nvSpPr>
        <p:spPr>
          <a:xfrm>
            <a:off x="2297739" y="2458602"/>
            <a:ext cx="1105200" cy="444600"/>
          </a:xfrm>
          <a:prstGeom prst="rect">
            <a:avLst/>
          </a:prstGeom>
          <a:solidFill>
            <a:srgbClr val="6D9EEB"/>
          </a:solidFill>
          <a:ln cap="flat" cmpd="sng" w="6700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4325" lIns="64325" spcFirstLastPara="1" rIns="64325" wrap="square" tIns="64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Pressure 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Solve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109" name="Google Shape;1109;p106"/>
          <p:cNvCxnSpPr/>
          <p:nvPr/>
        </p:nvCxnSpPr>
        <p:spPr>
          <a:xfrm>
            <a:off x="3402834" y="2681159"/>
            <a:ext cx="927300" cy="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10" name="Google Shape;1110;p106"/>
          <p:cNvCxnSpPr/>
          <p:nvPr/>
        </p:nvCxnSpPr>
        <p:spPr>
          <a:xfrm flipH="1" rot="10800000">
            <a:off x="1774529" y="2680859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111" name="Google Shape;1111;p1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03408" y="2366600"/>
            <a:ext cx="465445" cy="276112"/>
          </a:xfrm>
          <a:prstGeom prst="rect">
            <a:avLst/>
          </a:prstGeom>
          <a:noFill/>
          <a:ln>
            <a:noFill/>
          </a:ln>
        </p:spPr>
      </p:pic>
      <p:sp>
        <p:nvSpPr>
          <p:cNvPr id="1112" name="Google Shape;1112;p106"/>
          <p:cNvSpPr/>
          <p:nvPr/>
        </p:nvSpPr>
        <p:spPr>
          <a:xfrm>
            <a:off x="4330218" y="2458602"/>
            <a:ext cx="1105200" cy="444600"/>
          </a:xfrm>
          <a:prstGeom prst="rect">
            <a:avLst/>
          </a:prstGeom>
          <a:solidFill>
            <a:srgbClr val="B4A7D6"/>
          </a:solidFill>
          <a:ln cap="flat" cmpd="sng" w="670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4325" lIns="64325" spcFirstLastPara="1" rIns="64325" wrap="square" tIns="64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RBD Time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Integration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13" name="Google Shape;1113;p10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87852" y="2366600"/>
            <a:ext cx="757335" cy="27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10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20333" y="2366635"/>
            <a:ext cx="457440" cy="2760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5" name="Google Shape;1115;p106"/>
          <p:cNvCxnSpPr/>
          <p:nvPr/>
        </p:nvCxnSpPr>
        <p:spPr>
          <a:xfrm flipH="1" rot="10800000">
            <a:off x="5435312" y="2681070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16" name="Google Shape;1116;p106"/>
          <p:cNvSpPr/>
          <p:nvPr/>
        </p:nvSpPr>
        <p:spPr>
          <a:xfrm>
            <a:off x="2519450" y="3757625"/>
            <a:ext cx="661800" cy="661800"/>
          </a:xfrm>
          <a:prstGeom prst="ellipse">
            <a:avLst/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erriweather"/>
                <a:ea typeface="Merriweather"/>
                <a:cs typeface="Merriweather"/>
                <a:sym typeface="Merriweather"/>
              </a:rPr>
              <a:t>Φ</a:t>
            </a:r>
            <a:endParaRPr sz="16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117" name="Google Shape;1117;p10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03390" y="3756176"/>
            <a:ext cx="678623" cy="276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8" name="Google Shape;1118;p106"/>
          <p:cNvCxnSpPr/>
          <p:nvPr/>
        </p:nvCxnSpPr>
        <p:spPr>
          <a:xfrm flipH="1" rot="10800000">
            <a:off x="1996250" y="4088373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19" name="Google Shape;1119;p106"/>
          <p:cNvCxnSpPr/>
          <p:nvPr/>
        </p:nvCxnSpPr>
        <p:spPr>
          <a:xfrm flipH="1" rot="10800000">
            <a:off x="3181250" y="4088373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120" name="Google Shape;1120;p10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18706" y="3756175"/>
            <a:ext cx="1069694" cy="27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106"/>
          <p:cNvSpPr/>
          <p:nvPr/>
        </p:nvSpPr>
        <p:spPr>
          <a:xfrm>
            <a:off x="6484650" y="3758350"/>
            <a:ext cx="661800" cy="661800"/>
          </a:xfrm>
          <a:prstGeom prst="ellipse">
            <a:avLst/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erriweather"/>
                <a:ea typeface="Merriweather"/>
                <a:cs typeface="Merriweather"/>
                <a:sym typeface="Merriweather"/>
              </a:rPr>
              <a:t>Ψ</a:t>
            </a:r>
            <a:endParaRPr sz="16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1122" name="Google Shape;1122;p106"/>
          <p:cNvCxnSpPr/>
          <p:nvPr/>
        </p:nvCxnSpPr>
        <p:spPr>
          <a:xfrm flipH="1" rot="10800000">
            <a:off x="5961450" y="4089098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123" name="Google Shape;1123;p106"/>
          <p:cNvCxnSpPr/>
          <p:nvPr/>
        </p:nvCxnSpPr>
        <p:spPr>
          <a:xfrm flipH="1" rot="10800000">
            <a:off x="7146450" y="4089098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pic>
        <p:nvPicPr>
          <p:cNvPr id="1124" name="Google Shape;1124;p10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183900" y="3550675"/>
            <a:ext cx="1393200" cy="48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10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249750" y="3550674"/>
            <a:ext cx="1150298" cy="48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Gradient Computation</a:t>
            </a:r>
            <a:endParaRPr/>
          </a:p>
        </p:txBody>
      </p:sp>
      <p:sp>
        <p:nvSpPr>
          <p:cNvPr id="1131" name="Google Shape;1131;p107"/>
          <p:cNvSpPr/>
          <p:nvPr/>
        </p:nvSpPr>
        <p:spPr>
          <a:xfrm>
            <a:off x="669435" y="1383280"/>
            <a:ext cx="1105200" cy="444600"/>
          </a:xfrm>
          <a:prstGeom prst="rect">
            <a:avLst/>
          </a:prstGeom>
          <a:solidFill>
            <a:srgbClr val="E06666"/>
          </a:solidFill>
          <a:ln cap="flat" cmpd="sng" w="67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4325" lIns="64325" spcFirstLastPara="1" rIns="64325" wrap="square" tIns="64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Advection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132" name="Google Shape;1132;p107"/>
          <p:cNvCxnSpPr>
            <a:endCxn id="1131" idx="1"/>
          </p:cNvCxnSpPr>
          <p:nvPr/>
        </p:nvCxnSpPr>
        <p:spPr>
          <a:xfrm flipH="1" rot="10800000">
            <a:off x="146235" y="1605580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33" name="Google Shape;1133;p107"/>
          <p:cNvCxnSpPr/>
          <p:nvPr/>
        </p:nvCxnSpPr>
        <p:spPr>
          <a:xfrm flipH="1" rot="10800000">
            <a:off x="1774529" y="1605537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134" name="Google Shape;1134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808" y="1305753"/>
            <a:ext cx="287948" cy="27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2155" y="1305750"/>
            <a:ext cx="287948" cy="276115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07"/>
          <p:cNvSpPr/>
          <p:nvPr/>
        </p:nvSpPr>
        <p:spPr>
          <a:xfrm>
            <a:off x="2297739" y="1383280"/>
            <a:ext cx="1105200" cy="444600"/>
          </a:xfrm>
          <a:prstGeom prst="rect">
            <a:avLst/>
          </a:prstGeom>
          <a:solidFill>
            <a:srgbClr val="F6B26B"/>
          </a:solidFill>
          <a:ln cap="flat" cmpd="sng" w="6700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4325" lIns="64325" spcFirstLastPara="1" rIns="64325" wrap="square" tIns="64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External 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Force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137" name="Google Shape;1137;p107"/>
          <p:cNvCxnSpPr>
            <a:stCxn id="1136" idx="2"/>
          </p:cNvCxnSpPr>
          <p:nvPr/>
        </p:nvCxnSpPr>
        <p:spPr>
          <a:xfrm>
            <a:off x="2850339" y="1827880"/>
            <a:ext cx="0" cy="6306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138" name="Google Shape;1138;p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4193" y="1959734"/>
            <a:ext cx="287878" cy="276047"/>
          </a:xfrm>
          <a:prstGeom prst="rect">
            <a:avLst/>
          </a:prstGeom>
          <a:noFill/>
          <a:ln>
            <a:noFill/>
          </a:ln>
        </p:spPr>
      </p:pic>
      <p:sp>
        <p:nvSpPr>
          <p:cNvPr id="1139" name="Google Shape;1139;p107"/>
          <p:cNvSpPr/>
          <p:nvPr/>
        </p:nvSpPr>
        <p:spPr>
          <a:xfrm>
            <a:off x="2297739" y="2458602"/>
            <a:ext cx="1105200" cy="444600"/>
          </a:xfrm>
          <a:prstGeom prst="rect">
            <a:avLst/>
          </a:prstGeom>
          <a:solidFill>
            <a:srgbClr val="6D9EEB"/>
          </a:solidFill>
          <a:ln cap="flat" cmpd="sng" w="6700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4325" lIns="64325" spcFirstLastPara="1" rIns="64325" wrap="square" tIns="64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Pressure 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Solve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140" name="Google Shape;1140;p107"/>
          <p:cNvCxnSpPr/>
          <p:nvPr/>
        </p:nvCxnSpPr>
        <p:spPr>
          <a:xfrm>
            <a:off x="3402834" y="2681159"/>
            <a:ext cx="927300" cy="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41" name="Google Shape;1141;p107"/>
          <p:cNvCxnSpPr/>
          <p:nvPr/>
        </p:nvCxnSpPr>
        <p:spPr>
          <a:xfrm flipH="1" rot="10800000">
            <a:off x="1774529" y="2680859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142" name="Google Shape;1142;p1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03408" y="2366600"/>
            <a:ext cx="465445" cy="276112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p107"/>
          <p:cNvSpPr/>
          <p:nvPr/>
        </p:nvSpPr>
        <p:spPr>
          <a:xfrm>
            <a:off x="4330218" y="2458602"/>
            <a:ext cx="1105200" cy="444600"/>
          </a:xfrm>
          <a:prstGeom prst="rect">
            <a:avLst/>
          </a:prstGeom>
          <a:solidFill>
            <a:srgbClr val="B4A7D6"/>
          </a:solidFill>
          <a:ln cap="flat" cmpd="sng" w="670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4325" lIns="64325" spcFirstLastPara="1" rIns="64325" wrap="square" tIns="64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RBD Time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84">
                <a:latin typeface="Proxima Nova"/>
                <a:ea typeface="Proxima Nova"/>
                <a:cs typeface="Proxima Nova"/>
                <a:sym typeface="Proxima Nova"/>
              </a:rPr>
              <a:t>Integration</a:t>
            </a:r>
            <a:endParaRPr sz="984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44" name="Google Shape;1144;p10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87852" y="2366600"/>
            <a:ext cx="757335" cy="27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10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20333" y="2366635"/>
            <a:ext cx="457440" cy="2760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6" name="Google Shape;1146;p107"/>
          <p:cNvCxnSpPr/>
          <p:nvPr/>
        </p:nvCxnSpPr>
        <p:spPr>
          <a:xfrm flipH="1" rot="10800000">
            <a:off x="5435312" y="2681070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47" name="Google Shape;1147;p107"/>
          <p:cNvSpPr/>
          <p:nvPr/>
        </p:nvSpPr>
        <p:spPr>
          <a:xfrm>
            <a:off x="2519450" y="3757625"/>
            <a:ext cx="661800" cy="661800"/>
          </a:xfrm>
          <a:prstGeom prst="ellipse">
            <a:avLst/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erriweather"/>
                <a:ea typeface="Merriweather"/>
                <a:cs typeface="Merriweather"/>
                <a:sym typeface="Merriweather"/>
              </a:rPr>
              <a:t>Φ</a:t>
            </a:r>
            <a:endParaRPr sz="16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148" name="Google Shape;1148;p10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03390" y="3756176"/>
            <a:ext cx="678623" cy="276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9" name="Google Shape;1149;p107"/>
          <p:cNvCxnSpPr/>
          <p:nvPr/>
        </p:nvCxnSpPr>
        <p:spPr>
          <a:xfrm flipH="1" rot="10800000">
            <a:off x="1996250" y="4088373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50" name="Google Shape;1150;p107"/>
          <p:cNvCxnSpPr/>
          <p:nvPr/>
        </p:nvCxnSpPr>
        <p:spPr>
          <a:xfrm flipH="1" rot="10800000">
            <a:off x="3181250" y="4088373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151" name="Google Shape;1151;p10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18706" y="3756175"/>
            <a:ext cx="1069694" cy="27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2" name="Google Shape;1152;p107"/>
          <p:cNvSpPr/>
          <p:nvPr/>
        </p:nvSpPr>
        <p:spPr>
          <a:xfrm>
            <a:off x="6484650" y="3758350"/>
            <a:ext cx="661800" cy="661800"/>
          </a:xfrm>
          <a:prstGeom prst="ellipse">
            <a:avLst/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erriweather"/>
                <a:ea typeface="Merriweather"/>
                <a:cs typeface="Merriweather"/>
                <a:sym typeface="Merriweather"/>
              </a:rPr>
              <a:t>Ψ</a:t>
            </a:r>
            <a:endParaRPr sz="16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1153" name="Google Shape;1153;p107"/>
          <p:cNvCxnSpPr/>
          <p:nvPr/>
        </p:nvCxnSpPr>
        <p:spPr>
          <a:xfrm flipH="1" rot="10800000">
            <a:off x="5961450" y="4089098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154" name="Google Shape;1154;p107"/>
          <p:cNvCxnSpPr/>
          <p:nvPr/>
        </p:nvCxnSpPr>
        <p:spPr>
          <a:xfrm flipH="1" rot="10800000">
            <a:off x="7146450" y="4089098"/>
            <a:ext cx="523200" cy="300"/>
          </a:xfrm>
          <a:prstGeom prst="straightConnector1">
            <a:avLst/>
          </a:prstGeom>
          <a:noFill/>
          <a:ln cap="flat" cmpd="sng" w="6700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pic>
        <p:nvPicPr>
          <p:cNvPr id="1155" name="Google Shape;1155;p10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183900" y="3550675"/>
            <a:ext cx="1393200" cy="48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10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249750" y="3550674"/>
            <a:ext cx="1150298" cy="48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10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Differentiating through time</a:t>
            </a:r>
            <a:endParaRPr/>
          </a:p>
        </p:txBody>
      </p:sp>
      <p:pic>
        <p:nvPicPr>
          <p:cNvPr id="1162" name="Google Shape;1162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6150" y="1114975"/>
            <a:ext cx="4171704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0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Differentiating the Numerical Solution</a:t>
            </a:r>
            <a:endParaRPr/>
          </a:p>
        </p:txBody>
      </p:sp>
      <p:sp>
        <p:nvSpPr>
          <p:cNvPr id="1168" name="Google Shape;1168;p109"/>
          <p:cNvSpPr txBox="1"/>
          <p:nvPr>
            <p:ph idx="1" type="body"/>
          </p:nvPr>
        </p:nvSpPr>
        <p:spPr>
          <a:xfrm>
            <a:off x="311700" y="1152475"/>
            <a:ext cx="8520600" cy="29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steps, advection, external force and rigid body time integration can be </a:t>
            </a:r>
            <a:r>
              <a:rPr lang="en"/>
              <a:t>represented</a:t>
            </a:r>
            <a:r>
              <a:rPr lang="en"/>
              <a:t> as a matrix-vector product, whose gradient calculation is straightforward</a:t>
            </a:r>
            <a:endParaRPr/>
          </a:p>
        </p:txBody>
      </p:sp>
      <p:pic>
        <p:nvPicPr>
          <p:cNvPr id="1169" name="Google Shape;1169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7838" y="2287200"/>
            <a:ext cx="1948325" cy="9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Differentiating the Numerical Solution</a:t>
            </a:r>
            <a:endParaRPr/>
          </a:p>
        </p:txBody>
      </p:sp>
      <p:sp>
        <p:nvSpPr>
          <p:cNvPr id="1175" name="Google Shape;1175;p110"/>
          <p:cNvSpPr txBox="1"/>
          <p:nvPr>
            <p:ph idx="1" type="body"/>
          </p:nvPr>
        </p:nvSpPr>
        <p:spPr>
          <a:xfrm>
            <a:off x="311700" y="1152475"/>
            <a:ext cx="8520600" cy="33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steps, advection, external force and rigid body time integration can be represented as a matrix-vector product, whose gradient calculation is straightforward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Slightly more involved for advection, since </a:t>
            </a:r>
            <a:r>
              <a:rPr b="1" lang="en"/>
              <a:t>B </a:t>
            </a:r>
            <a:r>
              <a:rPr lang="en"/>
              <a:t>depends on </a:t>
            </a:r>
            <a:r>
              <a:rPr b="1" lang="en"/>
              <a:t>q</a:t>
            </a:r>
            <a:r>
              <a:rPr baseline="-25000" lang="en"/>
              <a:t>t</a:t>
            </a:r>
            <a:endParaRPr/>
          </a:p>
        </p:txBody>
      </p:sp>
      <p:pic>
        <p:nvPicPr>
          <p:cNvPr id="1176" name="Google Shape;1176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7838" y="2287200"/>
            <a:ext cx="1948325" cy="9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1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Differentiating the Pressure Solve</a:t>
            </a:r>
            <a:endParaRPr/>
          </a:p>
        </p:txBody>
      </p:sp>
      <p:sp>
        <p:nvSpPr>
          <p:cNvPr id="1182" name="Google Shape;1182;p111"/>
          <p:cNvSpPr txBox="1"/>
          <p:nvPr>
            <p:ph idx="1" type="body"/>
          </p:nvPr>
        </p:nvSpPr>
        <p:spPr>
          <a:xfrm>
            <a:off x="311700" y="1152475"/>
            <a:ext cx="8520600" cy="33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use adjoint method[14] for computing gradients of pressure solve </a:t>
            </a:r>
            <a:endParaRPr/>
          </a:p>
        </p:txBody>
      </p:sp>
      <p:sp>
        <p:nvSpPr>
          <p:cNvPr id="1183" name="Google Shape;1183;p111"/>
          <p:cNvSpPr txBox="1"/>
          <p:nvPr/>
        </p:nvSpPr>
        <p:spPr>
          <a:xfrm>
            <a:off x="5122825" y="4795150"/>
            <a:ext cx="4021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[14] Lions et al. Optimal Control of Systems Governed by Partial Differential Equations</a:t>
            </a: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